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0"/>
  </p:notesMasterIdLst>
  <p:sldIdLst>
    <p:sldId id="256" r:id="rId2"/>
    <p:sldId id="27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1" r:id="rId17"/>
    <p:sldId id="272"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6740" autoAdjust="0"/>
  </p:normalViewPr>
  <p:slideViewPr>
    <p:cSldViewPr snapToGrid="0">
      <p:cViewPr varScale="1">
        <p:scale>
          <a:sx n="59" d="100"/>
          <a:sy n="59" d="100"/>
        </p:scale>
        <p:origin x="109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7F9BC2-A6D7-420A-B60A-EEB8F27B16BD}" type="datetimeFigureOut">
              <a:rPr lang="en-US" smtClean="0"/>
              <a:t>06-Aug-19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2BA561-ECC6-48CC-9043-9B4DF78FEC98}" type="slidenum">
              <a:rPr lang="en-US" smtClean="0"/>
              <a:t>‹#›</a:t>
            </a:fld>
            <a:endParaRPr lang="en-US"/>
          </a:p>
        </p:txBody>
      </p:sp>
    </p:spTree>
    <p:extLst>
      <p:ext uri="{BB962C8B-B14F-4D97-AF65-F5344CB8AC3E}">
        <p14:creationId xmlns:p14="http://schemas.microsoft.com/office/powerpoint/2010/main" val="1478191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Apple as a company targets the general public with its products. However, the Apple watch seems to be specifically tailored to serve specific purposes such as helping people to do workouts, plan and schedule exercises, locate or track people as well as combine mobile phone functionalities and offer GPRS services. Therefore, students, athletes, sports persons, mountain climbers and even professional cyclists use apple watches for various purposes (Apple Website, 2019). These forms the target market for Apple company and for marketers and sellers of the Apple watch.</a:t>
            </a:r>
          </a:p>
        </p:txBody>
      </p:sp>
      <p:sp>
        <p:nvSpPr>
          <p:cNvPr id="4" name="Slide Number Placeholder 3"/>
          <p:cNvSpPr>
            <a:spLocks noGrp="1"/>
          </p:cNvSpPr>
          <p:nvPr>
            <p:ph type="sldNum" sz="quarter" idx="5"/>
          </p:nvPr>
        </p:nvSpPr>
        <p:spPr/>
        <p:txBody>
          <a:bodyPr/>
          <a:lstStyle/>
          <a:p>
            <a:fld id="{432BA561-ECC6-48CC-9043-9B4DF78FEC98}" type="slidenum">
              <a:rPr lang="en-US" smtClean="0"/>
              <a:t>4</a:t>
            </a:fld>
            <a:endParaRPr lang="en-US"/>
          </a:p>
        </p:txBody>
      </p:sp>
    </p:spTree>
    <p:extLst>
      <p:ext uri="{BB962C8B-B14F-4D97-AF65-F5344CB8AC3E}">
        <p14:creationId xmlns:p14="http://schemas.microsoft.com/office/powerpoint/2010/main" val="4099040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Apple watches are bought for various reasons. Some of the reasons that lead buyers to buying apple watch is to fulfil the desire for prestige and class that is associated with apple products. Some people buy the Apple watch for aesthetic purposes which act as decorators of their bodies. According to </a:t>
            </a:r>
            <a:r>
              <a:rPr lang="en-US" sz="1200" dirty="0">
                <a:latin typeface="Times New Roman" panose="02020603050405020304" pitchFamily="18" charset="0"/>
                <a:cs typeface="Times New Roman" panose="02020603050405020304" pitchFamily="18" charset="0"/>
              </a:rPr>
              <a:t>Robson (2019), s</a:t>
            </a:r>
            <a:r>
              <a:rPr lang="en-US" dirty="0"/>
              <a:t>ome buy the watch to add to the worth they have or the possessions that they already have. However, for students and sports persons as well as those who buy the watch for workout, the watch is bought for convenience and security.</a:t>
            </a:r>
          </a:p>
        </p:txBody>
      </p:sp>
      <p:sp>
        <p:nvSpPr>
          <p:cNvPr id="4" name="Slide Number Placeholder 3"/>
          <p:cNvSpPr>
            <a:spLocks noGrp="1"/>
          </p:cNvSpPr>
          <p:nvPr>
            <p:ph type="sldNum" sz="quarter" idx="5"/>
          </p:nvPr>
        </p:nvSpPr>
        <p:spPr/>
        <p:txBody>
          <a:bodyPr/>
          <a:lstStyle/>
          <a:p>
            <a:fld id="{432BA561-ECC6-48CC-9043-9B4DF78FEC98}" type="slidenum">
              <a:rPr lang="en-US" smtClean="0"/>
              <a:t>5</a:t>
            </a:fld>
            <a:endParaRPr lang="en-US"/>
          </a:p>
        </p:txBody>
      </p:sp>
    </p:spTree>
    <p:extLst>
      <p:ext uri="{BB962C8B-B14F-4D97-AF65-F5344CB8AC3E}">
        <p14:creationId xmlns:p14="http://schemas.microsoft.com/office/powerpoint/2010/main" val="1487792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Bothe BestBuy and Apple Shop websites are designed to assist the user to have an easy time shopping for products. For the case of the apple watch, the two websites provide answers to the most important questions about the price, functionality of the product and the features that the Apple watch has. The descriptions are combined with pictures as well as short videos (for the case of BestBuy) (BestBuy Website, 2019), which are geared towards enhancing the buyer experience on the website. Questions of the waterproof capabilities are given on Apple shop website (Apple Shop Website, 2019).</a:t>
            </a:r>
          </a:p>
        </p:txBody>
      </p:sp>
      <p:sp>
        <p:nvSpPr>
          <p:cNvPr id="4" name="Slide Number Placeholder 3"/>
          <p:cNvSpPr>
            <a:spLocks noGrp="1"/>
          </p:cNvSpPr>
          <p:nvPr>
            <p:ph type="sldNum" sz="quarter" idx="5"/>
          </p:nvPr>
        </p:nvSpPr>
        <p:spPr/>
        <p:txBody>
          <a:bodyPr/>
          <a:lstStyle/>
          <a:p>
            <a:fld id="{432BA561-ECC6-48CC-9043-9B4DF78FEC98}" type="slidenum">
              <a:rPr lang="en-US" smtClean="0"/>
              <a:t>6</a:t>
            </a:fld>
            <a:endParaRPr lang="en-US"/>
          </a:p>
        </p:txBody>
      </p:sp>
    </p:spTree>
    <p:extLst>
      <p:ext uri="{BB962C8B-B14F-4D97-AF65-F5344CB8AC3E}">
        <p14:creationId xmlns:p14="http://schemas.microsoft.com/office/powerpoint/2010/main" val="327046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costs that one incurs while buying any product, whether online or at a physical store is lost opportunity. However, one has to make a choice to buy from one retailer and this means leaving out the others. Therefore, in the case of buying an Apple watch, some of the costs I will incur include charges on top of the price while paying suing my card. A lost opportunity by leaving other e-retailers to choose the Apple shop will also constitute the cost for purchasing the Apple watch. For me, I will choose the Apple shop website for the legitimacy of all the products posted on it, especially products made by Apple Inc.</a:t>
            </a:r>
          </a:p>
        </p:txBody>
      </p:sp>
      <p:sp>
        <p:nvSpPr>
          <p:cNvPr id="4" name="Slide Number Placeholder 3"/>
          <p:cNvSpPr>
            <a:spLocks noGrp="1"/>
          </p:cNvSpPr>
          <p:nvPr>
            <p:ph type="sldNum" sz="quarter" idx="5"/>
          </p:nvPr>
        </p:nvSpPr>
        <p:spPr/>
        <p:txBody>
          <a:bodyPr/>
          <a:lstStyle/>
          <a:p>
            <a:fld id="{432BA561-ECC6-48CC-9043-9B4DF78FEC98}" type="slidenum">
              <a:rPr lang="en-US" smtClean="0"/>
              <a:t>7</a:t>
            </a:fld>
            <a:endParaRPr lang="en-US"/>
          </a:p>
        </p:txBody>
      </p:sp>
    </p:spTree>
    <p:extLst>
      <p:ext uri="{BB962C8B-B14F-4D97-AF65-F5344CB8AC3E}">
        <p14:creationId xmlns:p14="http://schemas.microsoft.com/office/powerpoint/2010/main" val="1610185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safety an security of both BestBuy and Apple shop websites are superb. This is because information shared by customers is protected and only used for verification purposes. The information is also used for identification purposes to ensure products are delivered to the actual people that ordered them. The checkout screens are secured by and safety of data is ensured by ensuring that connections are secure when making e-payments on the websites (Apple Shop Website, 2019; BestBuy, 2019).</a:t>
            </a:r>
          </a:p>
        </p:txBody>
      </p:sp>
      <p:sp>
        <p:nvSpPr>
          <p:cNvPr id="4" name="Slide Number Placeholder 3"/>
          <p:cNvSpPr>
            <a:spLocks noGrp="1"/>
          </p:cNvSpPr>
          <p:nvPr>
            <p:ph type="sldNum" sz="quarter" idx="5"/>
          </p:nvPr>
        </p:nvSpPr>
        <p:spPr/>
        <p:txBody>
          <a:bodyPr/>
          <a:lstStyle/>
          <a:p>
            <a:fld id="{432BA561-ECC6-48CC-9043-9B4DF78FEC98}" type="slidenum">
              <a:rPr lang="en-US" smtClean="0"/>
              <a:t>9</a:t>
            </a:fld>
            <a:endParaRPr lang="en-US"/>
          </a:p>
        </p:txBody>
      </p:sp>
    </p:spTree>
    <p:extLst>
      <p:ext uri="{BB962C8B-B14F-4D97-AF65-F5344CB8AC3E}">
        <p14:creationId xmlns:p14="http://schemas.microsoft.com/office/powerpoint/2010/main" val="1747275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important factors in e-marketing and e-retailing is buyer protection and moneyback guarantee. The two websites have return policies within one week and warranties which go up to 12 months. However, for the Apple watch, the Apple shop gives a warranty of 6 months (</a:t>
            </a:r>
            <a:r>
              <a:rPr lang="en-US" sz="1200" dirty="0">
                <a:latin typeface="Times New Roman" panose="02020603050405020304" pitchFamily="18" charset="0"/>
                <a:cs typeface="Times New Roman" panose="02020603050405020304" pitchFamily="18" charset="0"/>
              </a:rPr>
              <a:t>Brownlee, 2018)</a:t>
            </a:r>
            <a:r>
              <a:rPr lang="en-US" dirty="0"/>
              <a:t> while BestBuy gives 4 months warranty (BestBuy, 2019). Faulty watches can be returned within one watch with full explanations identifying the problem of the watch or reason for return.</a:t>
            </a:r>
          </a:p>
        </p:txBody>
      </p:sp>
      <p:sp>
        <p:nvSpPr>
          <p:cNvPr id="4" name="Slide Number Placeholder 3"/>
          <p:cNvSpPr>
            <a:spLocks noGrp="1"/>
          </p:cNvSpPr>
          <p:nvPr>
            <p:ph type="sldNum" sz="quarter" idx="5"/>
          </p:nvPr>
        </p:nvSpPr>
        <p:spPr/>
        <p:txBody>
          <a:bodyPr/>
          <a:lstStyle/>
          <a:p>
            <a:fld id="{432BA561-ECC6-48CC-9043-9B4DF78FEC98}" type="slidenum">
              <a:rPr lang="en-US" smtClean="0"/>
              <a:t>10</a:t>
            </a:fld>
            <a:endParaRPr lang="en-US"/>
          </a:p>
        </p:txBody>
      </p:sp>
    </p:spTree>
    <p:extLst>
      <p:ext uri="{BB962C8B-B14F-4D97-AF65-F5344CB8AC3E}">
        <p14:creationId xmlns:p14="http://schemas.microsoft.com/office/powerpoint/2010/main" val="2390753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buyer is likely to choose Apple shop given that the watch is made by Apple Inc. and therefore, products from an Apple shop are deemed to be perfect and legit than products from other e-retailers such as BestBuy.</a:t>
            </a:r>
          </a:p>
        </p:txBody>
      </p:sp>
      <p:sp>
        <p:nvSpPr>
          <p:cNvPr id="4" name="Slide Number Placeholder 3"/>
          <p:cNvSpPr>
            <a:spLocks noGrp="1"/>
          </p:cNvSpPr>
          <p:nvPr>
            <p:ph type="sldNum" sz="quarter" idx="5"/>
          </p:nvPr>
        </p:nvSpPr>
        <p:spPr/>
        <p:txBody>
          <a:bodyPr/>
          <a:lstStyle/>
          <a:p>
            <a:fld id="{432BA561-ECC6-48CC-9043-9B4DF78FEC98}" type="slidenum">
              <a:rPr lang="en-US" smtClean="0"/>
              <a:t>11</a:t>
            </a:fld>
            <a:endParaRPr lang="en-US"/>
          </a:p>
        </p:txBody>
      </p:sp>
    </p:spTree>
    <p:extLst>
      <p:ext uri="{BB962C8B-B14F-4D97-AF65-F5344CB8AC3E}">
        <p14:creationId xmlns:p14="http://schemas.microsoft.com/office/powerpoint/2010/main" val="3456325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media includes platforms such as Facebook, YouTube, WhatsApp d Instagram among others. Companies sponsor revivers to review and test their products and they can post their test and reviews on platforms such as YouTube for others to see. As such, there exist a lot reviews about the websites and apple watch on platform s such as YouTube and they are meant to attract buyers to the website. Furthermore, there are external weblinks meant o assist shoppers on the two websites.</a:t>
            </a:r>
          </a:p>
        </p:txBody>
      </p:sp>
      <p:sp>
        <p:nvSpPr>
          <p:cNvPr id="4" name="Slide Number Placeholder 3"/>
          <p:cNvSpPr>
            <a:spLocks noGrp="1"/>
          </p:cNvSpPr>
          <p:nvPr>
            <p:ph type="sldNum" sz="quarter" idx="5"/>
          </p:nvPr>
        </p:nvSpPr>
        <p:spPr/>
        <p:txBody>
          <a:bodyPr/>
          <a:lstStyle/>
          <a:p>
            <a:fld id="{432BA561-ECC6-48CC-9043-9B4DF78FEC98}" type="slidenum">
              <a:rPr lang="en-US" smtClean="0"/>
              <a:t>12</a:t>
            </a:fld>
            <a:endParaRPr lang="en-US"/>
          </a:p>
        </p:txBody>
      </p:sp>
    </p:spTree>
    <p:extLst>
      <p:ext uri="{BB962C8B-B14F-4D97-AF65-F5344CB8AC3E}">
        <p14:creationId xmlns:p14="http://schemas.microsoft.com/office/powerpoint/2010/main" val="3704717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898256-6C25-4D50-8E30-C3361779D285}" type="datetimeFigureOut">
              <a:rPr lang="en-US" smtClean="0"/>
              <a:t>06-Aug-19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1680966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98256-6C25-4D50-8E30-C3361779D285}" type="datetimeFigureOut">
              <a:rPr lang="en-US" smtClean="0"/>
              <a:t>06-Aug-19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4236891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98256-6C25-4D50-8E30-C3361779D285}" type="datetimeFigureOut">
              <a:rPr lang="en-US" smtClean="0"/>
              <a:t>06-Aug-19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910038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898256-6C25-4D50-8E30-C3361779D285}" type="datetimeFigureOut">
              <a:rPr lang="en-US" smtClean="0"/>
              <a:t>06-Aug-19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1917106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898256-6C25-4D50-8E30-C3361779D285}" type="datetimeFigureOut">
              <a:rPr lang="en-US" smtClean="0"/>
              <a:t>06-Aug-19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3485052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898256-6C25-4D50-8E30-C3361779D285}" type="datetimeFigureOut">
              <a:rPr lang="en-US" smtClean="0"/>
              <a:t>06-Aug-19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1533986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98256-6C25-4D50-8E30-C3361779D285}" type="datetimeFigureOut">
              <a:rPr lang="en-US" smtClean="0"/>
              <a:t>06-Aug-19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3771176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898256-6C25-4D50-8E30-C3361779D285}" type="datetimeFigureOut">
              <a:rPr lang="en-US" smtClean="0"/>
              <a:t>06-Aug-19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1285284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E1E0D-209C-4D34-A48E-7BFC4D23A0D8}" type="slidenum">
              <a:rPr lang="en-US" smtClean="0"/>
              <a:t>‹#›</a:t>
            </a:fld>
            <a:endParaRPr lang="en-US"/>
          </a:p>
        </p:txBody>
      </p:sp>
      <p:sp>
        <p:nvSpPr>
          <p:cNvPr id="5" name="Date Placeholder 4"/>
          <p:cNvSpPr>
            <a:spLocks noGrp="1"/>
          </p:cNvSpPr>
          <p:nvPr>
            <p:ph type="dt" sz="half" idx="10"/>
          </p:nvPr>
        </p:nvSpPr>
        <p:spPr/>
        <p:txBody>
          <a:bodyPr/>
          <a:lstStyle/>
          <a:p>
            <a:fld id="{A8898256-6C25-4D50-8E30-C3361779D285}" type="datetimeFigureOut">
              <a:rPr lang="en-US" smtClean="0"/>
              <a:t>06-Aug-19</a:t>
            </a:fld>
            <a:endParaRPr lang="en-US"/>
          </a:p>
        </p:txBody>
      </p:sp>
    </p:spTree>
    <p:extLst>
      <p:ext uri="{BB962C8B-B14F-4D97-AF65-F5344CB8AC3E}">
        <p14:creationId xmlns:p14="http://schemas.microsoft.com/office/powerpoint/2010/main" val="2110234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98256-6C25-4D50-8E30-C3361779D285}" type="datetimeFigureOut">
              <a:rPr lang="en-US" smtClean="0"/>
              <a:t>06-Aug-19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904465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98256-6C25-4D50-8E30-C3361779D285}" type="datetimeFigureOut">
              <a:rPr lang="en-US" smtClean="0"/>
              <a:t>06-Aug-19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E1E0D-209C-4D34-A48E-7BFC4D23A0D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03933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98256-6C25-4D50-8E30-C3361779D285}" type="datetimeFigureOut">
              <a:rPr lang="en-US" smtClean="0"/>
              <a:t>06-Aug-19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677560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98256-6C25-4D50-8E30-C3361779D285}" type="datetimeFigureOut">
              <a:rPr lang="en-US" smtClean="0"/>
              <a:t>06-Aug-19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E1E0D-209C-4D34-A48E-7BFC4D23A0D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54581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98256-6C25-4D50-8E30-C3361779D285}" type="datetimeFigureOut">
              <a:rPr lang="en-US" smtClean="0"/>
              <a:t>06-Aug-19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1058251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98256-6C25-4D50-8E30-C3361779D285}" type="datetimeFigureOut">
              <a:rPr lang="en-US" smtClean="0"/>
              <a:t>06-Aug-19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5316702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98256-6C25-4D50-8E30-C3361779D285}" type="datetimeFigureOut">
              <a:rPr lang="en-US" smtClean="0"/>
              <a:t>06-Aug-19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E1E0D-209C-4D34-A48E-7BFC4D23A0D8}" type="slidenum">
              <a:rPr lang="en-US" smtClean="0"/>
              <a:t>‹#›</a:t>
            </a:fld>
            <a:endParaRPr lang="en-US"/>
          </a:p>
        </p:txBody>
      </p:sp>
    </p:spTree>
    <p:extLst>
      <p:ext uri="{BB962C8B-B14F-4D97-AF65-F5344CB8AC3E}">
        <p14:creationId xmlns:p14="http://schemas.microsoft.com/office/powerpoint/2010/main" val="2249160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898256-6C25-4D50-8E30-C3361779D285}" type="datetimeFigureOut">
              <a:rPr lang="en-US" smtClean="0"/>
              <a:t>06-Aug-19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75E1E0D-209C-4D34-A48E-7BFC4D23A0D8}" type="slidenum">
              <a:rPr lang="en-US" smtClean="0"/>
              <a:t>‹#›</a:t>
            </a:fld>
            <a:endParaRPr lang="en-US"/>
          </a:p>
        </p:txBody>
      </p:sp>
    </p:spTree>
    <p:extLst>
      <p:ext uri="{BB962C8B-B14F-4D97-AF65-F5344CB8AC3E}">
        <p14:creationId xmlns:p14="http://schemas.microsoft.com/office/powerpoint/2010/main" val="108651662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bestbuy.com/site/apple-apple-watch-series-4-gps-40mm-space-gray-aluminum-case-with-black-sport-band-space-gray-aluminum/5544700.p?skuId=5544700" TargetMode="External"/><Relationship Id="rId2" Type="http://schemas.openxmlformats.org/officeDocument/2006/relationships/hyperlink" Target="https://www.apple.com/shop/buy-watch/apple-watch/40mm-gps-space-gray-aluminum-black-sport-band" TargetMode="External"/><Relationship Id="rId1" Type="http://schemas.openxmlformats.org/officeDocument/2006/relationships/slideLayout" Target="../slideLayouts/slideLayout2.xml"/><Relationship Id="rId5" Type="http://schemas.openxmlformats.org/officeDocument/2006/relationships/hyperlink" Target="https://www.youtube.com/watch?v=k8KaNtViCqg" TargetMode="External"/><Relationship Id="rId4" Type="http://schemas.openxmlformats.org/officeDocument/2006/relationships/hyperlink" Target="https://www.youtube.com/watch?v=naIaW4pk_-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02569-F535-4654-A4DA-65589303B321}"/>
              </a:ext>
            </a:extLst>
          </p:cNvPr>
          <p:cNvSpPr>
            <a:spLocks noGrp="1"/>
          </p:cNvSpPr>
          <p:nvPr>
            <p:ph type="ctrTitle"/>
          </p:nvPr>
        </p:nvSpPr>
        <p:spPr>
          <a:xfrm>
            <a:off x="1507067" y="1175656"/>
            <a:ext cx="7766936" cy="1843315"/>
          </a:xfrm>
        </p:spPr>
        <p:txBody>
          <a:bodyPr/>
          <a:lstStyle/>
          <a:p>
            <a:pPr algn="ctr"/>
            <a:r>
              <a:rPr lang="en-US" sz="3600" dirty="0">
                <a:latin typeface="Times New Roman" panose="02020603050405020304" pitchFamily="18" charset="0"/>
                <a:cs typeface="Times New Roman" panose="02020603050405020304" pitchFamily="18" charset="0"/>
              </a:rPr>
              <a:t>E-MARKETING COMPETITIVE ANALYSIS ON APPLE WATCH </a:t>
            </a:r>
          </a:p>
        </p:txBody>
      </p:sp>
      <p:sp>
        <p:nvSpPr>
          <p:cNvPr id="3" name="Subtitle 2">
            <a:extLst>
              <a:ext uri="{FF2B5EF4-FFF2-40B4-BE49-F238E27FC236}">
                <a16:creationId xmlns:a16="http://schemas.microsoft.com/office/drawing/2014/main" id="{30F7C8B7-8E90-4CF0-AF4E-822D9DA92B72}"/>
              </a:ext>
            </a:extLst>
          </p:cNvPr>
          <p:cNvSpPr>
            <a:spLocks noGrp="1"/>
          </p:cNvSpPr>
          <p:nvPr>
            <p:ph type="subTitle" idx="1"/>
          </p:nvPr>
        </p:nvSpPr>
        <p:spPr>
          <a:xfrm>
            <a:off x="1695753" y="3018971"/>
            <a:ext cx="7766936" cy="1096899"/>
          </a:xfrm>
        </p:spPr>
        <p:txBody>
          <a:bodyPr>
            <a:normAutofit/>
          </a:bodyPr>
          <a:lstStyle/>
          <a:p>
            <a:pPr algn="ctr"/>
            <a:r>
              <a:rPr lang="en-US" sz="2800" dirty="0">
                <a:solidFill>
                  <a:srgbClr val="0070C0"/>
                </a:solidFill>
                <a:latin typeface="Times New Roman" panose="02020603050405020304" pitchFamily="18" charset="0"/>
                <a:cs typeface="Times New Roman" panose="02020603050405020304" pitchFamily="18" charset="0"/>
              </a:rPr>
              <a:t>Student’s Name</a:t>
            </a:r>
          </a:p>
          <a:p>
            <a:pPr algn="ctr"/>
            <a:r>
              <a:rPr lang="en-US" sz="2800" dirty="0">
                <a:solidFill>
                  <a:srgbClr val="0070C0"/>
                </a:solidFill>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470177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1096-9654-44B7-9D4E-A7B18DADCF42}"/>
              </a:ext>
            </a:extLst>
          </p:cNvPr>
          <p:cNvSpPr>
            <a:spLocks noGrp="1"/>
          </p:cNvSpPr>
          <p:nvPr>
            <p:ph type="title"/>
          </p:nvPr>
        </p:nvSpPr>
        <p:spPr>
          <a:xfrm>
            <a:off x="677334" y="609600"/>
            <a:ext cx="8596668" cy="762000"/>
          </a:xfrm>
        </p:spPr>
        <p:txBody>
          <a:bodyPr/>
          <a:lstStyle/>
          <a:p>
            <a:pPr algn="ctr"/>
            <a:r>
              <a:rPr lang="en-US" b="1" dirty="0">
                <a:latin typeface="Times New Roman" panose="02020603050405020304" pitchFamily="18" charset="0"/>
                <a:cs typeface="Times New Roman" panose="02020603050405020304" pitchFamily="18" charset="0"/>
              </a:rPr>
              <a:t>Executive Summary</a:t>
            </a:r>
          </a:p>
        </p:txBody>
      </p:sp>
      <p:sp>
        <p:nvSpPr>
          <p:cNvPr id="3" name="Content Placeholder 2">
            <a:extLst>
              <a:ext uri="{FF2B5EF4-FFF2-40B4-BE49-F238E27FC236}">
                <a16:creationId xmlns:a16="http://schemas.microsoft.com/office/drawing/2014/main" id="{DA137B28-0E9B-46EC-9700-D87254442EAA}"/>
              </a:ext>
            </a:extLst>
          </p:cNvPr>
          <p:cNvSpPr>
            <a:spLocks noGrp="1"/>
          </p:cNvSpPr>
          <p:nvPr>
            <p:ph idx="1"/>
          </p:nvPr>
        </p:nvSpPr>
        <p:spPr>
          <a:xfrm>
            <a:off x="677334" y="1371601"/>
            <a:ext cx="8596668" cy="4669762"/>
          </a:xfrm>
        </p:spPr>
        <p:txBody>
          <a:bodyPr/>
          <a:lstStyle/>
          <a:p>
            <a:r>
              <a:rPr lang="en-US" dirty="0"/>
              <a:t>Apple watch is used for various purposes</a:t>
            </a:r>
          </a:p>
          <a:p>
            <a:r>
              <a:rPr lang="en-US" dirty="0"/>
              <a:t>It is bought for luxury, comfort, aesthetics, and worthwhile addition to possessions as well as convenience</a:t>
            </a:r>
          </a:p>
          <a:p>
            <a:r>
              <a:rPr lang="en-US" dirty="0"/>
              <a:t>A buyer can easily choose Apple store due to being deemed legit o Apple Inc. products.</a:t>
            </a:r>
          </a:p>
          <a:p>
            <a:r>
              <a:rPr lang="en-US" dirty="0"/>
              <a:t>The security and safety of buyer on the website is superb.</a:t>
            </a:r>
          </a:p>
          <a:p>
            <a:r>
              <a:rPr lang="en-US" dirty="0"/>
              <a:t>Social media marketing strategies are used.</a:t>
            </a:r>
          </a:p>
          <a:p>
            <a:r>
              <a:rPr lang="en-US" dirty="0"/>
              <a:t>Psychological reduction of prices by $1 is used by both BestBuy and Apple Shop websites.</a:t>
            </a:r>
          </a:p>
          <a:p>
            <a:r>
              <a:rPr lang="en-US" dirty="0"/>
              <a:t>Basic questions are answered by pictures and descriptions on the websites.</a:t>
            </a:r>
          </a:p>
        </p:txBody>
      </p:sp>
    </p:spTree>
    <p:extLst>
      <p:ext uri="{BB962C8B-B14F-4D97-AF65-F5344CB8AC3E}">
        <p14:creationId xmlns:p14="http://schemas.microsoft.com/office/powerpoint/2010/main" val="104121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08DC8-0BAB-40C9-8A99-F0347CDE1161}"/>
              </a:ext>
            </a:extLst>
          </p:cNvPr>
          <p:cNvSpPr>
            <a:spLocks noGrp="1"/>
          </p:cNvSpPr>
          <p:nvPr>
            <p:ph type="title"/>
          </p:nvPr>
        </p:nvSpPr>
        <p:spPr>
          <a:xfrm>
            <a:off x="677334" y="609600"/>
            <a:ext cx="8596668" cy="748145"/>
          </a:xfrm>
        </p:spPr>
        <p:txBody>
          <a:bodyPr/>
          <a:lstStyle/>
          <a:p>
            <a:r>
              <a:rPr lang="en-US" dirty="0"/>
              <a:t>Product</a:t>
            </a:r>
          </a:p>
        </p:txBody>
      </p:sp>
      <p:sp>
        <p:nvSpPr>
          <p:cNvPr id="3" name="Content Placeholder 2">
            <a:extLst>
              <a:ext uri="{FF2B5EF4-FFF2-40B4-BE49-F238E27FC236}">
                <a16:creationId xmlns:a16="http://schemas.microsoft.com/office/drawing/2014/main" id="{3DEA73CA-9217-40F6-A139-C25C6B4F2786}"/>
              </a:ext>
            </a:extLst>
          </p:cNvPr>
          <p:cNvSpPr>
            <a:spLocks noGrp="1"/>
          </p:cNvSpPr>
          <p:nvPr>
            <p:ph idx="1"/>
          </p:nvPr>
        </p:nvSpPr>
        <p:spPr>
          <a:xfrm>
            <a:off x="677334" y="1482437"/>
            <a:ext cx="8596668" cy="4558926"/>
          </a:xfrm>
        </p:spPr>
        <p:txBody>
          <a:bodyPr>
            <a:normAutofit/>
          </a:bodyPr>
          <a:lstStyle/>
          <a:p>
            <a:r>
              <a:rPr lang="en-US" sz="2000" dirty="0">
                <a:latin typeface="Times New Roman" panose="02020603050405020304" pitchFamily="18" charset="0"/>
                <a:cs typeface="Times New Roman" panose="02020603050405020304" pitchFamily="18" charset="0"/>
              </a:rPr>
              <a:t>Apple watch helps the buyer to know time</a:t>
            </a:r>
          </a:p>
          <a:p>
            <a:r>
              <a:rPr lang="en-US" sz="2000" dirty="0">
                <a:latin typeface="Times New Roman" panose="02020603050405020304" pitchFamily="18" charset="0"/>
                <a:cs typeface="Times New Roman" panose="02020603050405020304" pitchFamily="18" charset="0"/>
              </a:rPr>
              <a:t>It also contains GPS capabilities for telling about location.</a:t>
            </a:r>
          </a:p>
          <a:p>
            <a:r>
              <a:rPr lang="en-US" sz="2000" dirty="0">
                <a:latin typeface="Times New Roman" panose="02020603050405020304" pitchFamily="18" charset="0"/>
                <a:cs typeface="Times New Roman" panose="02020603050405020304" pitchFamily="18" charset="0"/>
              </a:rPr>
              <a:t>It is equipped with speedometer and timer for sporting customers</a:t>
            </a:r>
          </a:p>
          <a:p>
            <a:r>
              <a:rPr lang="en-US" sz="2000" dirty="0">
                <a:latin typeface="Times New Roman" panose="02020603050405020304" pitchFamily="18" charset="0"/>
                <a:cs typeface="Times New Roman" panose="02020603050405020304" pitchFamily="18" charset="0"/>
              </a:rPr>
              <a:t>The apple watch has cellular capabilities meaning can be used for sharing information with other people</a:t>
            </a:r>
          </a:p>
          <a:p>
            <a:r>
              <a:rPr lang="en-US" sz="2000" dirty="0">
                <a:latin typeface="Times New Roman" panose="02020603050405020304" pitchFamily="18" charset="0"/>
                <a:cs typeface="Times New Roman" panose="02020603050405020304" pitchFamily="18" charset="0"/>
              </a:rPr>
              <a:t>The apple watch is also equipped with a  tracker</a:t>
            </a:r>
          </a:p>
          <a:p>
            <a:endParaRPr lang="en-US"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8B878D7F-D1DA-4501-B261-15CB6A5FCF9C}"/>
              </a:ext>
            </a:extLst>
          </p:cNvPr>
          <p:cNvPicPr>
            <a:picLocks noChangeAspect="1"/>
          </p:cNvPicPr>
          <p:nvPr/>
        </p:nvPicPr>
        <p:blipFill>
          <a:blip r:embed="rId2"/>
          <a:stretch>
            <a:fillRect/>
          </a:stretch>
        </p:blipFill>
        <p:spPr>
          <a:xfrm>
            <a:off x="6503843" y="3255818"/>
            <a:ext cx="3319030" cy="3255818"/>
          </a:xfrm>
          <a:prstGeom prst="rect">
            <a:avLst/>
          </a:prstGeom>
        </p:spPr>
      </p:pic>
    </p:spTree>
    <p:extLst>
      <p:ext uri="{BB962C8B-B14F-4D97-AF65-F5344CB8AC3E}">
        <p14:creationId xmlns:p14="http://schemas.microsoft.com/office/powerpoint/2010/main" val="926026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5F2EE-B0CA-4BB1-AB3E-78832F744A24}"/>
              </a:ext>
            </a:extLst>
          </p:cNvPr>
          <p:cNvSpPr>
            <a:spLocks noGrp="1"/>
          </p:cNvSpPr>
          <p:nvPr>
            <p:ph type="title"/>
          </p:nvPr>
        </p:nvSpPr>
        <p:spPr>
          <a:xfrm>
            <a:off x="677334" y="609600"/>
            <a:ext cx="8596668" cy="651164"/>
          </a:xfrm>
        </p:spPr>
        <p:txBody>
          <a:bodyPr/>
          <a:lstStyle/>
          <a:p>
            <a:r>
              <a:rPr lang="en-US" dirty="0"/>
              <a:t>Product</a:t>
            </a:r>
          </a:p>
        </p:txBody>
      </p:sp>
      <p:sp>
        <p:nvSpPr>
          <p:cNvPr id="3" name="Content Placeholder 2">
            <a:extLst>
              <a:ext uri="{FF2B5EF4-FFF2-40B4-BE49-F238E27FC236}">
                <a16:creationId xmlns:a16="http://schemas.microsoft.com/office/drawing/2014/main" id="{451EBFB7-AA6E-4DD9-8079-B576DB853EDC}"/>
              </a:ext>
            </a:extLst>
          </p:cNvPr>
          <p:cNvSpPr>
            <a:spLocks noGrp="1"/>
          </p:cNvSpPr>
          <p:nvPr>
            <p:ph idx="1"/>
          </p:nvPr>
        </p:nvSpPr>
        <p:spPr>
          <a:xfrm>
            <a:off x="677334" y="1413165"/>
            <a:ext cx="8596668" cy="4628198"/>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The target segment for the apple watch include</a:t>
            </a:r>
          </a:p>
          <a:p>
            <a:pPr lvl="1"/>
            <a:r>
              <a:rPr lang="en-US" sz="2000" dirty="0">
                <a:latin typeface="Times New Roman" panose="02020603050405020304" pitchFamily="18" charset="0"/>
                <a:cs typeface="Times New Roman" panose="02020603050405020304" pitchFamily="18" charset="0"/>
              </a:rPr>
              <a:t>students,</a:t>
            </a:r>
          </a:p>
          <a:p>
            <a:pPr lvl="1"/>
            <a:r>
              <a:rPr lang="en-US" sz="2000" dirty="0">
                <a:latin typeface="Times New Roman" panose="02020603050405020304" pitchFamily="18" charset="0"/>
                <a:cs typeface="Times New Roman" panose="02020603050405020304" pitchFamily="18" charset="0"/>
              </a:rPr>
              <a:t>sportsmen and women,</a:t>
            </a:r>
          </a:p>
          <a:p>
            <a:pPr lvl="1"/>
            <a:r>
              <a:rPr lang="en-US" sz="2000" dirty="0">
                <a:latin typeface="Times New Roman" panose="02020603050405020304" pitchFamily="18" charset="0"/>
                <a:cs typeface="Times New Roman" panose="02020603050405020304" pitchFamily="18" charset="0"/>
              </a:rPr>
              <a:t>athletes,</a:t>
            </a:r>
          </a:p>
          <a:p>
            <a:pPr lvl="1"/>
            <a:r>
              <a:rPr lang="en-US" sz="2000" dirty="0">
                <a:latin typeface="Times New Roman" panose="02020603050405020304" pitchFamily="18" charset="0"/>
                <a:cs typeface="Times New Roman" panose="02020603050405020304" pitchFamily="18" charset="0"/>
              </a:rPr>
              <a:t>mountain climbers,</a:t>
            </a:r>
          </a:p>
          <a:p>
            <a:pPr lvl="1"/>
            <a:r>
              <a:rPr lang="en-US" sz="2000" dirty="0">
                <a:latin typeface="Times New Roman" panose="02020603050405020304" pitchFamily="18" charset="0"/>
                <a:cs typeface="Times New Roman" panose="02020603050405020304" pitchFamily="18" charset="0"/>
              </a:rPr>
              <a:t>professional cyclists,</a:t>
            </a:r>
          </a:p>
          <a:p>
            <a:pPr lvl="1"/>
            <a:r>
              <a:rPr lang="en-US" sz="2000" dirty="0">
                <a:latin typeface="Times New Roman" panose="02020603050405020304" pitchFamily="18" charset="0"/>
                <a:cs typeface="Times New Roman" panose="02020603050405020304" pitchFamily="18" charset="0"/>
              </a:rPr>
              <a:t>teachers and</a:t>
            </a:r>
          </a:p>
          <a:p>
            <a:pPr lvl="1"/>
            <a:r>
              <a:rPr lang="en-US" sz="2000" dirty="0">
                <a:latin typeface="Times New Roman" panose="02020603050405020304" pitchFamily="18" charset="0"/>
                <a:cs typeface="Times New Roman" panose="02020603050405020304" pitchFamily="18" charset="0"/>
              </a:rPr>
              <a:t>the general public.</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5371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7FE61-1E77-4629-804F-E560C3800B5D}"/>
              </a:ext>
            </a:extLst>
          </p:cNvPr>
          <p:cNvSpPr>
            <a:spLocks noGrp="1"/>
          </p:cNvSpPr>
          <p:nvPr>
            <p:ph type="title"/>
          </p:nvPr>
        </p:nvSpPr>
        <p:spPr>
          <a:xfrm>
            <a:off x="677334" y="609600"/>
            <a:ext cx="8596668" cy="665018"/>
          </a:xfrm>
        </p:spPr>
        <p:txBody>
          <a:bodyPr/>
          <a:lstStyle/>
          <a:p>
            <a:r>
              <a:rPr lang="en-US" dirty="0"/>
              <a:t>Product</a:t>
            </a:r>
          </a:p>
        </p:txBody>
      </p:sp>
      <p:sp>
        <p:nvSpPr>
          <p:cNvPr id="3" name="Content Placeholder 2">
            <a:extLst>
              <a:ext uri="{FF2B5EF4-FFF2-40B4-BE49-F238E27FC236}">
                <a16:creationId xmlns:a16="http://schemas.microsoft.com/office/drawing/2014/main" id="{182AEEDE-35D6-4BF9-973A-E301C24D7D3A}"/>
              </a:ext>
            </a:extLst>
          </p:cNvPr>
          <p:cNvSpPr>
            <a:spLocks noGrp="1"/>
          </p:cNvSpPr>
          <p:nvPr>
            <p:ph idx="1"/>
          </p:nvPr>
        </p:nvSpPr>
        <p:spPr>
          <a:xfrm>
            <a:off x="677334" y="1496291"/>
            <a:ext cx="8596668" cy="4545071"/>
          </a:xfrm>
        </p:spPr>
        <p:txBody>
          <a:bodyPr>
            <a:normAutofit/>
          </a:bodyPr>
          <a:lstStyle/>
          <a:p>
            <a:r>
              <a:rPr lang="en-US" sz="2000" dirty="0">
                <a:latin typeface="Times New Roman" panose="02020603050405020304" pitchFamily="18" charset="0"/>
                <a:cs typeface="Times New Roman" panose="02020603050405020304" pitchFamily="18" charset="0"/>
              </a:rPr>
              <a:t>Apple watches are bough for luxury</a:t>
            </a:r>
          </a:p>
          <a:p>
            <a:r>
              <a:rPr lang="en-US" sz="2000" dirty="0">
                <a:latin typeface="Times New Roman" panose="02020603050405020304" pitchFamily="18" charset="0"/>
                <a:cs typeface="Times New Roman" panose="02020603050405020304" pitchFamily="18" charset="0"/>
              </a:rPr>
              <a:t>The watches are bought for aesthetic purposes</a:t>
            </a:r>
          </a:p>
          <a:p>
            <a:r>
              <a:rPr lang="en-US" sz="2000" dirty="0">
                <a:latin typeface="Times New Roman" panose="02020603050405020304" pitchFamily="18" charset="0"/>
                <a:cs typeface="Times New Roman" panose="02020603050405020304" pitchFamily="18" charset="0"/>
              </a:rPr>
              <a:t>Apple watches fulfill the gratification for all in one device</a:t>
            </a:r>
          </a:p>
          <a:p>
            <a:r>
              <a:rPr lang="en-US" sz="2000" dirty="0">
                <a:latin typeface="Times New Roman" panose="02020603050405020304" pitchFamily="18" charset="0"/>
                <a:cs typeface="Times New Roman" panose="02020603050405020304" pitchFamily="18" charset="0"/>
              </a:rPr>
              <a:t>Some buyers buy the apple watch for its worth and addition to their worthwhile possessions.</a:t>
            </a:r>
          </a:p>
          <a:p>
            <a:r>
              <a:rPr lang="en-US" sz="2000" dirty="0">
                <a:latin typeface="Times New Roman" panose="02020603050405020304" pitchFamily="18" charset="0"/>
                <a:cs typeface="Times New Roman" panose="02020603050405020304" pitchFamily="18" charset="0"/>
              </a:rPr>
              <a:t>Some customers buy for comfort and convenience.</a:t>
            </a:r>
          </a:p>
        </p:txBody>
      </p:sp>
    </p:spTree>
    <p:extLst>
      <p:ext uri="{BB962C8B-B14F-4D97-AF65-F5344CB8AC3E}">
        <p14:creationId xmlns:p14="http://schemas.microsoft.com/office/powerpoint/2010/main" val="1068781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7C106-81C0-4429-8A7A-561498A28C86}"/>
              </a:ext>
            </a:extLst>
          </p:cNvPr>
          <p:cNvSpPr>
            <a:spLocks noGrp="1"/>
          </p:cNvSpPr>
          <p:nvPr>
            <p:ph type="title"/>
          </p:nvPr>
        </p:nvSpPr>
        <p:spPr>
          <a:xfrm>
            <a:off x="677334" y="609600"/>
            <a:ext cx="8596668" cy="665018"/>
          </a:xfrm>
        </p:spPr>
        <p:txBody>
          <a:bodyPr/>
          <a:lstStyle/>
          <a:p>
            <a:r>
              <a:rPr lang="en-US" dirty="0"/>
              <a:t>Product</a:t>
            </a:r>
          </a:p>
        </p:txBody>
      </p:sp>
      <p:sp>
        <p:nvSpPr>
          <p:cNvPr id="3" name="Content Placeholder 2">
            <a:extLst>
              <a:ext uri="{FF2B5EF4-FFF2-40B4-BE49-F238E27FC236}">
                <a16:creationId xmlns:a16="http://schemas.microsoft.com/office/drawing/2014/main" id="{8857E900-35EA-4E48-8D3D-2E74D2F4E143}"/>
              </a:ext>
            </a:extLst>
          </p:cNvPr>
          <p:cNvSpPr>
            <a:spLocks noGrp="1"/>
          </p:cNvSpPr>
          <p:nvPr>
            <p:ph idx="1"/>
          </p:nvPr>
        </p:nvSpPr>
        <p:spPr>
          <a:xfrm>
            <a:off x="677334" y="1274619"/>
            <a:ext cx="8596668" cy="4766744"/>
          </a:xfrm>
        </p:spPr>
        <p:txBody>
          <a:bodyPr>
            <a:normAutofit lnSpcReduction="10000"/>
          </a:bodyPr>
          <a:lstStyle/>
          <a:p>
            <a:r>
              <a:rPr lang="en-US" sz="2000" dirty="0">
                <a:latin typeface="Times New Roman" panose="02020603050405020304" pitchFamily="18" charset="0"/>
                <a:cs typeface="Times New Roman" panose="02020603050405020304" pitchFamily="18" charset="0"/>
              </a:rPr>
              <a:t>The apple shop website helps the shopper by providing detailed specifications of the Apple watch.</a:t>
            </a:r>
          </a:p>
          <a:p>
            <a:r>
              <a:rPr lang="en-US" sz="2000" dirty="0">
                <a:latin typeface="Times New Roman" panose="02020603050405020304" pitchFamily="18" charset="0"/>
                <a:cs typeface="Times New Roman" panose="02020603050405020304" pitchFamily="18" charset="0"/>
              </a:rPr>
              <a:t>Questions regarding what the watch can do are answered through the description</a:t>
            </a:r>
          </a:p>
          <a:p>
            <a:r>
              <a:rPr lang="en-US" sz="2000" dirty="0">
                <a:latin typeface="Times New Roman" panose="02020603050405020304" pitchFamily="18" charset="0"/>
                <a:cs typeface="Times New Roman" panose="02020603050405020304" pitchFamily="18" charset="0"/>
              </a:rPr>
              <a:t>Questions of whether the watch is waterproof or not are clearly answered through specifications stated on both Apple shop website and BestBuy website.</a:t>
            </a:r>
          </a:p>
          <a:p>
            <a:r>
              <a:rPr lang="en-US" sz="2000" dirty="0">
                <a:latin typeface="Times New Roman" panose="02020603050405020304" pitchFamily="18" charset="0"/>
                <a:cs typeface="Times New Roman" panose="02020603050405020304" pitchFamily="18" charset="0"/>
              </a:rPr>
              <a:t>Descriptions are accompanied by pictures of the apple watch.</a:t>
            </a:r>
          </a:p>
          <a:p>
            <a:r>
              <a:rPr lang="en-US" sz="2000" dirty="0">
                <a:latin typeface="Times New Roman" panose="02020603050405020304" pitchFamily="18" charset="0"/>
                <a:cs typeface="Times New Roman" panose="02020603050405020304" pitchFamily="18" charset="0"/>
              </a:rPr>
              <a:t>The pictures help the shopper to decide of the </a:t>
            </a:r>
            <a:r>
              <a:rPr lang="en-US" sz="2000" dirty="0" err="1">
                <a:latin typeface="Times New Roman" panose="02020603050405020304" pitchFamily="18" charset="0"/>
                <a:cs typeface="Times New Roman" panose="02020603050405020304" pitchFamily="18" charset="0"/>
              </a:rPr>
              <a:t>colour</a:t>
            </a:r>
            <a:r>
              <a:rPr lang="en-US" sz="2000" dirty="0">
                <a:latin typeface="Times New Roman" panose="02020603050405020304" pitchFamily="18" charset="0"/>
                <a:cs typeface="Times New Roman" panose="02020603050405020304" pitchFamily="18" charset="0"/>
              </a:rPr>
              <a:t> of the apple watch to buy.</a:t>
            </a:r>
          </a:p>
          <a:p>
            <a:r>
              <a:rPr lang="en-US" sz="2000" dirty="0">
                <a:latin typeface="Times New Roman" panose="02020603050405020304" pitchFamily="18" charset="0"/>
                <a:cs typeface="Times New Roman" panose="02020603050405020304" pitchFamily="18" charset="0"/>
              </a:rPr>
              <a:t>Apple website provides links to video demonstrations of Apple watch in action.</a:t>
            </a:r>
          </a:p>
          <a:p>
            <a:r>
              <a:rPr lang="en-US" sz="2000" dirty="0">
                <a:latin typeface="Times New Roman" panose="02020603050405020304" pitchFamily="18" charset="0"/>
                <a:cs typeface="Times New Roman" panose="02020603050405020304" pitchFamily="18" charset="0"/>
              </a:rPr>
              <a:t>Enhancements for both BestBuy and Apple shop websites should involve adding videos for the product illustrating how to tie the watch on the writs appropriately and effectively.</a:t>
            </a:r>
          </a:p>
        </p:txBody>
      </p:sp>
    </p:spTree>
    <p:extLst>
      <p:ext uri="{BB962C8B-B14F-4D97-AF65-F5344CB8AC3E}">
        <p14:creationId xmlns:p14="http://schemas.microsoft.com/office/powerpoint/2010/main" val="343599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FF2E8-950B-477C-8840-25FB79CE4396}"/>
              </a:ext>
            </a:extLst>
          </p:cNvPr>
          <p:cNvSpPr>
            <a:spLocks noGrp="1"/>
          </p:cNvSpPr>
          <p:nvPr>
            <p:ph type="title"/>
          </p:nvPr>
        </p:nvSpPr>
        <p:spPr>
          <a:xfrm>
            <a:off x="677334" y="609600"/>
            <a:ext cx="8596668" cy="692727"/>
          </a:xfrm>
        </p:spPr>
        <p:txBody>
          <a:bodyPr/>
          <a:lstStyle/>
          <a:p>
            <a:r>
              <a:rPr lang="en-US" dirty="0"/>
              <a:t>Price/Cost</a:t>
            </a:r>
          </a:p>
        </p:txBody>
      </p:sp>
      <p:sp>
        <p:nvSpPr>
          <p:cNvPr id="3" name="Content Placeholder 2">
            <a:extLst>
              <a:ext uri="{FF2B5EF4-FFF2-40B4-BE49-F238E27FC236}">
                <a16:creationId xmlns:a16="http://schemas.microsoft.com/office/drawing/2014/main" id="{B8385908-34C8-495E-9979-3BE847280C4D}"/>
              </a:ext>
            </a:extLst>
          </p:cNvPr>
          <p:cNvSpPr>
            <a:spLocks noGrp="1"/>
          </p:cNvSpPr>
          <p:nvPr>
            <p:ph idx="1"/>
          </p:nvPr>
        </p:nvSpPr>
        <p:spPr>
          <a:xfrm>
            <a:off x="677334" y="1302327"/>
            <a:ext cx="8596668" cy="5334000"/>
          </a:xfrm>
        </p:spPr>
        <p:txBody>
          <a:bodyPr/>
          <a:lstStyle/>
          <a:p>
            <a:r>
              <a:rPr lang="en-US" dirty="0"/>
              <a:t>Transaction cost in this offer include:</a:t>
            </a:r>
          </a:p>
          <a:p>
            <a:r>
              <a:rPr lang="en-US" dirty="0"/>
              <a:t>Transactional charges when paying via card or PayPal.</a:t>
            </a:r>
          </a:p>
          <a:p>
            <a:r>
              <a:rPr lang="en-US" dirty="0"/>
              <a:t>Lost opportunity of getting faster if bought from other retailers.</a:t>
            </a:r>
          </a:p>
          <a:p>
            <a:r>
              <a:rPr lang="en-US" dirty="0"/>
              <a:t>The two websites, BestBuy and Apple shop should include enticing customer charge refund to improve the price concept for the buyers.</a:t>
            </a:r>
          </a:p>
          <a:p>
            <a:endParaRPr lang="en-US" dirty="0"/>
          </a:p>
        </p:txBody>
      </p:sp>
      <p:pic>
        <p:nvPicPr>
          <p:cNvPr id="4" name="Picture 3">
            <a:extLst>
              <a:ext uri="{FF2B5EF4-FFF2-40B4-BE49-F238E27FC236}">
                <a16:creationId xmlns:a16="http://schemas.microsoft.com/office/drawing/2014/main" id="{16A5C1D0-BB90-4E71-90DC-E9CBC6527C19}"/>
              </a:ext>
            </a:extLst>
          </p:cNvPr>
          <p:cNvPicPr>
            <a:picLocks noChangeAspect="1"/>
          </p:cNvPicPr>
          <p:nvPr/>
        </p:nvPicPr>
        <p:blipFill>
          <a:blip r:embed="rId3"/>
          <a:stretch>
            <a:fillRect/>
          </a:stretch>
        </p:blipFill>
        <p:spPr>
          <a:xfrm>
            <a:off x="5855560" y="3243979"/>
            <a:ext cx="3108330" cy="3004421"/>
          </a:xfrm>
          <a:prstGeom prst="rect">
            <a:avLst/>
          </a:prstGeom>
        </p:spPr>
      </p:pic>
    </p:spTree>
    <p:extLst>
      <p:ext uri="{BB962C8B-B14F-4D97-AF65-F5344CB8AC3E}">
        <p14:creationId xmlns:p14="http://schemas.microsoft.com/office/powerpoint/2010/main" val="2848139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1A801-8A57-4143-986B-368A572D0354}"/>
              </a:ext>
            </a:extLst>
          </p:cNvPr>
          <p:cNvSpPr>
            <a:spLocks noGrp="1"/>
          </p:cNvSpPr>
          <p:nvPr>
            <p:ph type="title"/>
          </p:nvPr>
        </p:nvSpPr>
        <p:spPr>
          <a:xfrm>
            <a:off x="677334" y="609600"/>
            <a:ext cx="8596668" cy="720436"/>
          </a:xfrm>
        </p:spPr>
        <p:txBody>
          <a:bodyPr/>
          <a:lstStyle/>
          <a:p>
            <a:r>
              <a:rPr lang="en-US" dirty="0"/>
              <a:t>Price/Cost</a:t>
            </a:r>
          </a:p>
        </p:txBody>
      </p:sp>
      <p:sp>
        <p:nvSpPr>
          <p:cNvPr id="3" name="Content Placeholder 2">
            <a:extLst>
              <a:ext uri="{FF2B5EF4-FFF2-40B4-BE49-F238E27FC236}">
                <a16:creationId xmlns:a16="http://schemas.microsoft.com/office/drawing/2014/main" id="{AD702E61-3700-46F7-BA7C-96313629F0C9}"/>
              </a:ext>
            </a:extLst>
          </p:cNvPr>
          <p:cNvSpPr>
            <a:spLocks noGrp="1"/>
          </p:cNvSpPr>
          <p:nvPr>
            <p:ph idx="1"/>
          </p:nvPr>
        </p:nvSpPr>
        <p:spPr>
          <a:xfrm>
            <a:off x="677334" y="1330037"/>
            <a:ext cx="8596668" cy="4711326"/>
          </a:xfrm>
        </p:spPr>
        <p:txBody>
          <a:bodyPr>
            <a:normAutofit/>
          </a:bodyPr>
          <a:lstStyle/>
          <a:p>
            <a:r>
              <a:rPr lang="en-US" sz="2000" dirty="0">
                <a:latin typeface="Times New Roman" panose="02020603050405020304" pitchFamily="18" charset="0"/>
                <a:cs typeface="Times New Roman" panose="02020603050405020304" pitchFamily="18" charset="0"/>
              </a:rPr>
              <a:t>Key pricing approaches used include discounts</a:t>
            </a:r>
          </a:p>
          <a:p>
            <a:r>
              <a:rPr lang="en-US" sz="2000" dirty="0">
                <a:latin typeface="Times New Roman" panose="02020603050405020304" pitchFamily="18" charset="0"/>
                <a:cs typeface="Times New Roman" panose="02020603050405020304" pitchFamily="18" charset="0"/>
              </a:rPr>
              <a:t>Coupon addons are also used in pricing the Apple watch on Apple Shop.</a:t>
            </a:r>
          </a:p>
          <a:p>
            <a:r>
              <a:rPr lang="en-US" sz="2000" dirty="0">
                <a:latin typeface="Times New Roman" panose="02020603050405020304" pitchFamily="18" charset="0"/>
                <a:cs typeface="Times New Roman" panose="02020603050405020304" pitchFamily="18" charset="0"/>
              </a:rPr>
              <a:t>The base price is $399 for the GPS Apple Watch</a:t>
            </a:r>
          </a:p>
          <a:p>
            <a:r>
              <a:rPr lang="en-US" sz="2000" dirty="0">
                <a:latin typeface="Times New Roman" panose="02020603050405020304" pitchFamily="18" charset="0"/>
                <a:cs typeface="Times New Roman" panose="02020603050405020304" pitchFamily="18" charset="0"/>
              </a:rPr>
              <a:t>For the one with </a:t>
            </a:r>
            <a:r>
              <a:rPr lang="en-US" sz="2000" dirty="0" err="1">
                <a:latin typeface="Times New Roman" panose="02020603050405020304" pitchFamily="18" charset="0"/>
                <a:cs typeface="Times New Roman" panose="02020603050405020304" pitchFamily="18" charset="0"/>
              </a:rPr>
              <a:t>GPS+Cellular</a:t>
            </a:r>
            <a:r>
              <a:rPr lang="en-US" sz="2000" dirty="0">
                <a:latin typeface="Times New Roman" panose="02020603050405020304" pitchFamily="18" charset="0"/>
                <a:cs typeface="Times New Roman" panose="02020603050405020304" pitchFamily="18" charset="0"/>
              </a:rPr>
              <a:t>, the price is $429.</a:t>
            </a:r>
          </a:p>
          <a:p>
            <a:r>
              <a:rPr lang="en-US" sz="2000" dirty="0">
                <a:latin typeface="Times New Roman" panose="02020603050405020304" pitchFamily="18" charset="0"/>
                <a:cs typeface="Times New Roman" panose="02020603050405020304" pitchFamily="18" charset="0"/>
              </a:rPr>
              <a:t>There are no instalment options on both Apple shop and BestBuy</a:t>
            </a:r>
          </a:p>
          <a:p>
            <a:r>
              <a:rPr lang="en-US" sz="2000" dirty="0">
                <a:latin typeface="Times New Roman" panose="02020603050405020304" pitchFamily="18" charset="0"/>
                <a:cs typeface="Times New Roman" panose="02020603050405020304" pitchFamily="18" charset="0"/>
              </a:rPr>
              <a:t>It is a pay as you go product.</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557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0A1B9-E765-4A37-8168-9C3FEFED78E7}"/>
              </a:ext>
            </a:extLst>
          </p:cNvPr>
          <p:cNvSpPr>
            <a:spLocks noGrp="1"/>
          </p:cNvSpPr>
          <p:nvPr>
            <p:ph type="title"/>
          </p:nvPr>
        </p:nvSpPr>
        <p:spPr>
          <a:xfrm>
            <a:off x="677334" y="609600"/>
            <a:ext cx="8596668" cy="637309"/>
          </a:xfrm>
        </p:spPr>
        <p:txBody>
          <a:bodyPr>
            <a:normAutofit fontScale="90000"/>
          </a:bodyPr>
          <a:lstStyle/>
          <a:p>
            <a:r>
              <a:rPr lang="en-US" dirty="0"/>
              <a:t>Price</a:t>
            </a:r>
          </a:p>
        </p:txBody>
      </p:sp>
      <p:sp>
        <p:nvSpPr>
          <p:cNvPr id="3" name="Content Placeholder 2">
            <a:extLst>
              <a:ext uri="{FF2B5EF4-FFF2-40B4-BE49-F238E27FC236}">
                <a16:creationId xmlns:a16="http://schemas.microsoft.com/office/drawing/2014/main" id="{F0810124-4C7F-4A45-A573-1B10D8A73C71}"/>
              </a:ext>
            </a:extLst>
          </p:cNvPr>
          <p:cNvSpPr>
            <a:spLocks noGrp="1"/>
          </p:cNvSpPr>
          <p:nvPr>
            <p:ph idx="1"/>
          </p:nvPr>
        </p:nvSpPr>
        <p:spPr>
          <a:xfrm>
            <a:off x="677334" y="1246909"/>
            <a:ext cx="8596668" cy="4794453"/>
          </a:xfrm>
        </p:spPr>
        <p:txBody>
          <a:bodyPr>
            <a:normAutofit/>
          </a:bodyPr>
          <a:lstStyle/>
          <a:p>
            <a:r>
              <a:rPr lang="en-US" sz="2000" dirty="0">
                <a:latin typeface="Times New Roman" panose="02020603050405020304" pitchFamily="18" charset="0"/>
                <a:cs typeface="Times New Roman" panose="02020603050405020304" pitchFamily="18" charset="0"/>
              </a:rPr>
              <a:t>The Apple shop website privacy policy is very effective</a:t>
            </a:r>
          </a:p>
          <a:p>
            <a:r>
              <a:rPr lang="en-US" sz="2000" dirty="0">
                <a:latin typeface="Times New Roman" panose="02020603050405020304" pitchFamily="18" charset="0"/>
                <a:cs typeface="Times New Roman" panose="02020603050405020304" pitchFamily="18" charset="0"/>
              </a:rPr>
              <a:t>The company does not share sensitive information with third parties.</a:t>
            </a:r>
          </a:p>
          <a:p>
            <a:r>
              <a:rPr lang="en-US" sz="2000" dirty="0">
                <a:latin typeface="Times New Roman" panose="02020603050405020304" pitchFamily="18" charset="0"/>
                <a:cs typeface="Times New Roman" panose="02020603050405020304" pitchFamily="18" charset="0"/>
              </a:rPr>
              <a:t>The checkout is done ins a secure environment</a:t>
            </a:r>
          </a:p>
          <a:p>
            <a:r>
              <a:rPr lang="en-US" sz="2000" dirty="0">
                <a:latin typeface="Times New Roman" panose="02020603050405020304" pitchFamily="18" charset="0"/>
                <a:cs typeface="Times New Roman" panose="02020603050405020304" pitchFamily="18" charset="0"/>
              </a:rPr>
              <a:t>Payment details entered and personal information are only used for verification purposes.</a:t>
            </a:r>
          </a:p>
          <a:p>
            <a:r>
              <a:rPr lang="en-US" sz="2000" dirty="0">
                <a:latin typeface="Times New Roman" panose="02020603050405020304" pitchFamily="18" charset="0"/>
                <a:cs typeface="Times New Roman" panose="02020603050405020304" pitchFamily="18" charset="0"/>
              </a:rPr>
              <a:t>The servers are protected by various firewalls.</a:t>
            </a:r>
          </a:p>
          <a:p>
            <a:r>
              <a:rPr lang="en-US" sz="2000" dirty="0">
                <a:latin typeface="Times New Roman" panose="02020603050405020304" pitchFamily="18" charset="0"/>
                <a:cs typeface="Times New Roman" panose="02020603050405020304" pitchFamily="18" charset="0"/>
              </a:rPr>
              <a:t>BestBuy website also seems secure.</a:t>
            </a:r>
          </a:p>
          <a:p>
            <a:r>
              <a:rPr lang="en-US" sz="2000" dirty="0">
                <a:latin typeface="Times New Roman" panose="02020603050405020304" pitchFamily="18" charset="0"/>
                <a:cs typeface="Times New Roman" panose="02020603050405020304" pitchFamily="18" charset="0"/>
              </a:rPr>
              <a:t>However, information of shoppers can be shared by producers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7236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4F1EA-5863-43BC-BB4A-7CB2EED9D836}"/>
              </a:ext>
            </a:extLst>
          </p:cNvPr>
          <p:cNvSpPr>
            <a:spLocks noGrp="1"/>
          </p:cNvSpPr>
          <p:nvPr>
            <p:ph type="title"/>
          </p:nvPr>
        </p:nvSpPr>
        <p:spPr>
          <a:xfrm>
            <a:off x="677334" y="609600"/>
            <a:ext cx="8596668" cy="734291"/>
          </a:xfrm>
        </p:spPr>
        <p:txBody>
          <a:bodyPr/>
          <a:lstStyle/>
          <a:p>
            <a:r>
              <a:rPr lang="en-US" dirty="0"/>
              <a:t>Product</a:t>
            </a:r>
          </a:p>
        </p:txBody>
      </p:sp>
      <p:sp>
        <p:nvSpPr>
          <p:cNvPr id="3" name="Content Placeholder 2">
            <a:extLst>
              <a:ext uri="{FF2B5EF4-FFF2-40B4-BE49-F238E27FC236}">
                <a16:creationId xmlns:a16="http://schemas.microsoft.com/office/drawing/2014/main" id="{15CC2556-9157-4CB1-98B7-46A24558A834}"/>
              </a:ext>
            </a:extLst>
          </p:cNvPr>
          <p:cNvSpPr>
            <a:spLocks noGrp="1"/>
          </p:cNvSpPr>
          <p:nvPr>
            <p:ph idx="1"/>
          </p:nvPr>
        </p:nvSpPr>
        <p:spPr>
          <a:xfrm>
            <a:off x="677334" y="1343891"/>
            <a:ext cx="8596668" cy="4697471"/>
          </a:xfrm>
        </p:spPr>
        <p:txBody>
          <a:bodyPr>
            <a:normAutofit/>
          </a:bodyPr>
          <a:lstStyle/>
          <a:p>
            <a:r>
              <a:rPr lang="en-US" sz="2000" dirty="0">
                <a:latin typeface="Times New Roman" panose="02020603050405020304" pitchFamily="18" charset="0"/>
                <a:cs typeface="Times New Roman" panose="02020603050405020304" pitchFamily="18" charset="0"/>
              </a:rPr>
              <a:t>There is a return policy for defective or faulty watches.</a:t>
            </a:r>
          </a:p>
          <a:p>
            <a:r>
              <a:rPr lang="en-US" sz="2000" dirty="0">
                <a:latin typeface="Times New Roman" panose="02020603050405020304" pitchFamily="18" charset="0"/>
                <a:cs typeface="Times New Roman" panose="02020603050405020304" pitchFamily="18" charset="0"/>
              </a:rPr>
              <a:t>Faulty or defective watches can be returned within the first week after delivery.</a:t>
            </a:r>
          </a:p>
          <a:p>
            <a:r>
              <a:rPr lang="en-US" sz="2000" dirty="0">
                <a:latin typeface="Times New Roman" panose="02020603050405020304" pitchFamily="18" charset="0"/>
                <a:cs typeface="Times New Roman" panose="02020603050405020304" pitchFamily="18" charset="0"/>
              </a:rPr>
              <a:t>Returns must be accompanied by full descriptions of the problem.</a:t>
            </a:r>
          </a:p>
          <a:p>
            <a:r>
              <a:rPr lang="en-US" sz="2000" dirty="0">
                <a:latin typeface="Times New Roman" panose="02020603050405020304" pitchFamily="18" charset="0"/>
                <a:cs typeface="Times New Roman" panose="02020603050405020304" pitchFamily="18" charset="0"/>
              </a:rPr>
              <a:t>Returns can be done via potage services for free or charged and the fees refunded to the customer.</a:t>
            </a:r>
          </a:p>
          <a:p>
            <a:r>
              <a:rPr lang="en-US" sz="2000" dirty="0">
                <a:latin typeface="Times New Roman" panose="02020603050405020304" pitchFamily="18" charset="0"/>
                <a:cs typeface="Times New Roman" panose="02020603050405020304" pitchFamily="18" charset="0"/>
              </a:rPr>
              <a:t>Only faulty of defective or nonfunctional watches can be returned.</a:t>
            </a:r>
          </a:p>
          <a:p>
            <a:r>
              <a:rPr lang="en-US" sz="2000" dirty="0">
                <a:latin typeface="Times New Roman" panose="02020603050405020304" pitchFamily="18" charset="0"/>
                <a:cs typeface="Times New Roman" panose="02020603050405020304" pitchFamily="18" charset="0"/>
              </a:rPr>
              <a:t>Watched bought from Apple shop have a 6 months warranty.</a:t>
            </a:r>
          </a:p>
          <a:p>
            <a:r>
              <a:rPr lang="en-US" sz="2000" dirty="0">
                <a:latin typeface="Times New Roman" panose="02020603050405020304" pitchFamily="18" charset="0"/>
                <a:cs typeface="Times New Roman" panose="02020603050405020304" pitchFamily="18" charset="0"/>
              </a:rPr>
              <a:t>Those bought from BestBuy have 4 months warranty.</a:t>
            </a:r>
          </a:p>
        </p:txBody>
      </p:sp>
    </p:spTree>
    <p:extLst>
      <p:ext uri="{BB962C8B-B14F-4D97-AF65-F5344CB8AC3E}">
        <p14:creationId xmlns:p14="http://schemas.microsoft.com/office/powerpoint/2010/main" val="138158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23E92-47A6-441C-B665-01A146B6D0A0}"/>
              </a:ext>
            </a:extLst>
          </p:cNvPr>
          <p:cNvSpPr>
            <a:spLocks noGrp="1"/>
          </p:cNvSpPr>
          <p:nvPr>
            <p:ph type="title"/>
          </p:nvPr>
        </p:nvSpPr>
        <p:spPr>
          <a:xfrm>
            <a:off x="677334" y="609600"/>
            <a:ext cx="8596668" cy="623455"/>
          </a:xfrm>
        </p:spPr>
        <p:txBody>
          <a:bodyPr>
            <a:normAutofit fontScale="90000"/>
          </a:bodyPr>
          <a:lstStyle/>
          <a:p>
            <a:r>
              <a:rPr lang="en-US" dirty="0"/>
              <a:t>Promotion/Communication</a:t>
            </a:r>
          </a:p>
        </p:txBody>
      </p:sp>
      <p:sp>
        <p:nvSpPr>
          <p:cNvPr id="3" name="Content Placeholder 2">
            <a:extLst>
              <a:ext uri="{FF2B5EF4-FFF2-40B4-BE49-F238E27FC236}">
                <a16:creationId xmlns:a16="http://schemas.microsoft.com/office/drawing/2014/main" id="{67CBF89E-FCCF-46AC-B7FB-5D540EC95142}"/>
              </a:ext>
            </a:extLst>
          </p:cNvPr>
          <p:cNvSpPr>
            <a:spLocks noGrp="1"/>
          </p:cNvSpPr>
          <p:nvPr>
            <p:ph idx="1"/>
          </p:nvPr>
        </p:nvSpPr>
        <p:spPr>
          <a:xfrm>
            <a:off x="677334" y="1233055"/>
            <a:ext cx="8596668" cy="4808307"/>
          </a:xfrm>
        </p:spPr>
        <p:txBody>
          <a:bodyPr>
            <a:normAutofit/>
          </a:bodyPr>
          <a:lstStyle/>
          <a:p>
            <a:r>
              <a:rPr lang="en-US" sz="2000" dirty="0">
                <a:latin typeface="Times New Roman" panose="02020603050405020304" pitchFamily="18" charset="0"/>
                <a:cs typeface="Times New Roman" panose="02020603050405020304" pitchFamily="18" charset="0"/>
              </a:rPr>
              <a:t>The buyer chooses Apple store because it is run by Apple Inc.</a:t>
            </a:r>
          </a:p>
          <a:p>
            <a:r>
              <a:rPr lang="en-US" sz="2000" dirty="0">
                <a:latin typeface="Times New Roman" panose="02020603050405020304" pitchFamily="18" charset="0"/>
                <a:cs typeface="Times New Roman" panose="02020603050405020304" pitchFamily="18" charset="0"/>
              </a:rPr>
              <a:t>Information contained on the website is legit and true.</a:t>
            </a:r>
          </a:p>
          <a:p>
            <a:r>
              <a:rPr lang="en-US" sz="2000" dirty="0">
                <a:latin typeface="Times New Roman" panose="02020603050405020304" pitchFamily="18" charset="0"/>
                <a:cs typeface="Times New Roman" panose="02020603050405020304" pitchFamily="18" charset="0"/>
              </a:rPr>
              <a:t>The messages of the awesome functionalities of the watch are explicitly stated.</a:t>
            </a:r>
          </a:p>
          <a:p>
            <a:r>
              <a:rPr lang="en-US" sz="2000" dirty="0">
                <a:latin typeface="Times New Roman" panose="02020603050405020304" pitchFamily="18" charset="0"/>
                <a:cs typeface="Times New Roman" panose="02020603050405020304" pitchFamily="18" charset="0"/>
              </a:rPr>
              <a:t>Specifications written on website are accompanied by links to actual videos.</a:t>
            </a:r>
          </a:p>
          <a:p>
            <a:r>
              <a:rPr lang="en-US" sz="2000" dirty="0">
                <a:latin typeface="Times New Roman" panose="02020603050405020304" pitchFamily="18" charset="0"/>
                <a:cs typeface="Times New Roman" panose="02020603050405020304" pitchFamily="18" charset="0"/>
              </a:rPr>
              <a:t>Pictures on the website are not exaggerated.</a:t>
            </a:r>
          </a:p>
          <a:p>
            <a:r>
              <a:rPr lang="en-US" sz="2000" dirty="0">
                <a:latin typeface="Times New Roman" panose="02020603050405020304" pitchFamily="18" charset="0"/>
                <a:cs typeface="Times New Roman" panose="02020603050405020304" pitchFamily="18" charset="0"/>
              </a:rPr>
              <a:t>Apple shop website includes other items that come together with the watch such as wrist straps.</a:t>
            </a:r>
          </a:p>
          <a:p>
            <a:r>
              <a:rPr lang="en-US" sz="2000" dirty="0">
                <a:latin typeface="Times New Roman" panose="02020603050405020304" pitchFamily="18" charset="0"/>
                <a:cs typeface="Times New Roman" panose="02020603050405020304" pitchFamily="18" charset="0"/>
              </a:rPr>
              <a:t>Psychological Marketing is used </a:t>
            </a:r>
            <a:r>
              <a:rPr lang="en-US" sz="2000" dirty="0" err="1">
                <a:latin typeface="Times New Roman" panose="02020603050405020304" pitchFamily="18" charset="0"/>
                <a:cs typeface="Times New Roman" panose="02020603050405020304" pitchFamily="18" charset="0"/>
              </a:rPr>
              <a:t>eg</a:t>
            </a:r>
            <a:r>
              <a:rPr lang="en-US" sz="2000" dirty="0">
                <a:latin typeface="Times New Roman" panose="02020603050405020304" pitchFamily="18" charset="0"/>
                <a:cs typeface="Times New Roman" panose="02020603050405020304" pitchFamily="18" charset="0"/>
              </a:rPr>
              <a:t> reducing the price by $1 to make it seem cheaper.</a:t>
            </a:r>
          </a:p>
        </p:txBody>
      </p:sp>
    </p:spTree>
    <p:extLst>
      <p:ext uri="{BB962C8B-B14F-4D97-AF65-F5344CB8AC3E}">
        <p14:creationId xmlns:p14="http://schemas.microsoft.com/office/powerpoint/2010/main" val="4250311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72FD7-8704-45C1-8C8D-BB4557B6A091}"/>
              </a:ext>
            </a:extLst>
          </p:cNvPr>
          <p:cNvSpPr>
            <a:spLocks noGrp="1"/>
          </p:cNvSpPr>
          <p:nvPr>
            <p:ph type="title"/>
          </p:nvPr>
        </p:nvSpPr>
        <p:spPr>
          <a:xfrm>
            <a:off x="677334" y="609600"/>
            <a:ext cx="8596668" cy="637309"/>
          </a:xfrm>
        </p:spPr>
        <p:txBody>
          <a:bodyPr>
            <a:normAutofit fontScale="90000"/>
          </a:bodyPr>
          <a:lstStyle/>
          <a:p>
            <a:r>
              <a:rPr lang="en-US" dirty="0"/>
              <a:t>Promotion</a:t>
            </a:r>
          </a:p>
        </p:txBody>
      </p:sp>
      <p:sp>
        <p:nvSpPr>
          <p:cNvPr id="3" name="Content Placeholder 2">
            <a:extLst>
              <a:ext uri="{FF2B5EF4-FFF2-40B4-BE49-F238E27FC236}">
                <a16:creationId xmlns:a16="http://schemas.microsoft.com/office/drawing/2014/main" id="{D486746A-6D1B-4EE4-83AF-07336D02C1E7}"/>
              </a:ext>
            </a:extLst>
          </p:cNvPr>
          <p:cNvSpPr>
            <a:spLocks noGrp="1"/>
          </p:cNvSpPr>
          <p:nvPr>
            <p:ph idx="1"/>
          </p:nvPr>
        </p:nvSpPr>
        <p:spPr>
          <a:xfrm>
            <a:off x="677334" y="1246909"/>
            <a:ext cx="8596668" cy="4794453"/>
          </a:xfrm>
        </p:spPr>
        <p:txBody>
          <a:bodyPr>
            <a:normAutofit/>
          </a:bodyPr>
          <a:lstStyle/>
          <a:p>
            <a:r>
              <a:rPr lang="en-US" sz="2000" dirty="0">
                <a:latin typeface="Times New Roman" panose="02020603050405020304" pitchFamily="18" charset="0"/>
                <a:cs typeface="Times New Roman" panose="02020603050405020304" pitchFamily="18" charset="0"/>
              </a:rPr>
              <a:t>Both Apple store and BestBuy websites combine social media and mobile advertising</a:t>
            </a:r>
          </a:p>
          <a:p>
            <a:r>
              <a:rPr lang="en-US" sz="2000" dirty="0">
                <a:latin typeface="Times New Roman" panose="02020603050405020304" pitchFamily="18" charset="0"/>
                <a:cs typeface="Times New Roman" panose="02020603050405020304" pitchFamily="18" charset="0"/>
              </a:rPr>
              <a:t>Reviews from verified purchases are displayed for the buyer to cross check.</a:t>
            </a:r>
          </a:p>
          <a:p>
            <a:r>
              <a:rPr lang="en-US" sz="2000" dirty="0">
                <a:latin typeface="Times New Roman" panose="02020603050405020304" pitchFamily="18" charset="0"/>
                <a:cs typeface="Times New Roman" panose="02020603050405020304" pitchFamily="18" charset="0"/>
              </a:rPr>
              <a:t>Bothe e-marketing such as social media and other marketing strategies such as use of flyers are used on the Apple shop website.</a:t>
            </a:r>
          </a:p>
          <a:p>
            <a:r>
              <a:rPr lang="en-US" sz="2000" dirty="0">
                <a:latin typeface="Times New Roman" panose="02020603050405020304" pitchFamily="18" charset="0"/>
                <a:cs typeface="Times New Roman" panose="02020603050405020304" pitchFamily="18" charset="0"/>
              </a:rPr>
              <a:t>BestBuy websites concentrates more on description of the features and functions of the Apple watch.</a:t>
            </a:r>
          </a:p>
          <a:p>
            <a:r>
              <a:rPr lang="en-US" sz="2000" dirty="0">
                <a:latin typeface="Times New Roman" panose="02020603050405020304" pitchFamily="18" charset="0"/>
                <a:cs typeface="Times New Roman" panose="02020603050405020304" pitchFamily="18" charset="0"/>
              </a:rPr>
              <a:t>Both Apple shop and BestBuy websites should include links to social media conversations about the customer services on their websites.</a:t>
            </a:r>
          </a:p>
        </p:txBody>
      </p:sp>
    </p:spTree>
    <p:extLst>
      <p:ext uri="{BB962C8B-B14F-4D97-AF65-F5344CB8AC3E}">
        <p14:creationId xmlns:p14="http://schemas.microsoft.com/office/powerpoint/2010/main" val="837065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FD73-5E93-423F-A9ED-498CE2BFCAC2}"/>
              </a:ext>
            </a:extLst>
          </p:cNvPr>
          <p:cNvSpPr>
            <a:spLocks noGrp="1"/>
          </p:cNvSpPr>
          <p:nvPr>
            <p:ph type="title"/>
          </p:nvPr>
        </p:nvSpPr>
        <p:spPr>
          <a:xfrm>
            <a:off x="677334" y="609600"/>
            <a:ext cx="8596668" cy="665018"/>
          </a:xfrm>
        </p:spPr>
        <p:txBody>
          <a:bodyPr/>
          <a:lstStyle/>
          <a:p>
            <a:r>
              <a:rPr lang="en-US" dirty="0"/>
              <a:t>Promotion</a:t>
            </a:r>
          </a:p>
        </p:txBody>
      </p:sp>
      <p:sp>
        <p:nvSpPr>
          <p:cNvPr id="3" name="Content Placeholder 2">
            <a:extLst>
              <a:ext uri="{FF2B5EF4-FFF2-40B4-BE49-F238E27FC236}">
                <a16:creationId xmlns:a16="http://schemas.microsoft.com/office/drawing/2014/main" id="{9F2F91BA-2351-492B-A289-829FE38F6A1D}"/>
              </a:ext>
            </a:extLst>
          </p:cNvPr>
          <p:cNvSpPr>
            <a:spLocks noGrp="1"/>
          </p:cNvSpPr>
          <p:nvPr>
            <p:ph idx="1"/>
          </p:nvPr>
        </p:nvSpPr>
        <p:spPr>
          <a:xfrm>
            <a:off x="677334" y="1399309"/>
            <a:ext cx="8596668" cy="4642053"/>
          </a:xfrm>
        </p:spPr>
        <p:txBody>
          <a:bodyPr>
            <a:normAutofit/>
          </a:bodyPr>
          <a:lstStyle/>
          <a:p>
            <a:r>
              <a:rPr lang="en-US" sz="2000" dirty="0">
                <a:latin typeface="Times New Roman" panose="02020603050405020304" pitchFamily="18" charset="0"/>
                <a:cs typeface="Times New Roman" panose="02020603050405020304" pitchFamily="18" charset="0"/>
              </a:rPr>
              <a:t>The pictures and images used perfectly interface with the messages displayed on the website.</a:t>
            </a:r>
          </a:p>
          <a:p>
            <a:r>
              <a:rPr lang="en-US" sz="2000" dirty="0">
                <a:latin typeface="Times New Roman" panose="02020603050405020304" pitchFamily="18" charset="0"/>
                <a:cs typeface="Times New Roman" panose="02020603050405020304" pitchFamily="18" charset="0"/>
              </a:rPr>
              <a:t>Appropriate graphics are used to change backgrounds of pictures.</a:t>
            </a:r>
          </a:p>
          <a:p>
            <a:r>
              <a:rPr lang="en-US" sz="2000" dirty="0">
                <a:latin typeface="Times New Roman" panose="02020603050405020304" pitchFamily="18" charset="0"/>
                <a:cs typeface="Times New Roman" panose="02020603050405020304" pitchFamily="18" charset="0"/>
              </a:rPr>
              <a:t>The art on the website supports the descriptions of features and functions of the apple watch.</a:t>
            </a:r>
          </a:p>
          <a:p>
            <a:r>
              <a:rPr lang="en-US" sz="2000" dirty="0">
                <a:latin typeface="Times New Roman" panose="02020603050405020304" pitchFamily="18" charset="0"/>
                <a:cs typeface="Times New Roman" panose="02020603050405020304" pitchFamily="18" charset="0"/>
              </a:rPr>
              <a:t>The Apple shop website uses </a:t>
            </a:r>
            <a:r>
              <a:rPr lang="en-US" sz="2000" dirty="0" err="1">
                <a:latin typeface="Times New Roman" panose="02020603050405020304" pitchFamily="18" charset="0"/>
                <a:cs typeface="Times New Roman" panose="02020603050405020304" pitchFamily="18" charset="0"/>
              </a:rPr>
              <a:t>colours</a:t>
            </a:r>
            <a:r>
              <a:rPr lang="en-US" sz="2000" dirty="0">
                <a:latin typeface="Times New Roman" panose="02020603050405020304" pitchFamily="18" charset="0"/>
                <a:cs typeface="Times New Roman" panose="02020603050405020304" pitchFamily="18" charset="0"/>
              </a:rPr>
              <a:t> to indicate various </a:t>
            </a:r>
            <a:r>
              <a:rPr lang="en-US" sz="2000" dirty="0" err="1">
                <a:latin typeface="Times New Roman" panose="02020603050405020304" pitchFamily="18" charset="0"/>
                <a:cs typeface="Times New Roman" panose="02020603050405020304" pitchFamily="18" charset="0"/>
              </a:rPr>
              <a:t>colour</a:t>
            </a:r>
            <a:r>
              <a:rPr lang="en-US" sz="2000" dirty="0">
                <a:latin typeface="Times New Roman" panose="02020603050405020304" pitchFamily="18" charset="0"/>
                <a:cs typeface="Times New Roman" panose="02020603050405020304" pitchFamily="18" charset="0"/>
              </a:rPr>
              <a:t> variations of the watch in different environments.</a:t>
            </a:r>
          </a:p>
          <a:p>
            <a:r>
              <a:rPr lang="en-US" sz="2000" dirty="0">
                <a:latin typeface="Times New Roman" panose="02020603050405020304" pitchFamily="18" charset="0"/>
                <a:cs typeface="Times New Roman" panose="02020603050405020304" pitchFamily="18" charset="0"/>
              </a:rPr>
              <a:t>The Apple shop website sells itself through SEO optimization.</a:t>
            </a:r>
          </a:p>
          <a:p>
            <a:r>
              <a:rPr lang="en-US" sz="2000" dirty="0">
                <a:latin typeface="Times New Roman" panose="02020603050405020304" pitchFamily="18" charset="0"/>
                <a:cs typeface="Times New Roman" panose="02020603050405020304" pitchFamily="18" charset="0"/>
              </a:rPr>
              <a:t>When the Apple watch is searched in the Google search engine, the Apple shop comes at the top.</a:t>
            </a:r>
          </a:p>
          <a:p>
            <a:r>
              <a:rPr lang="en-US" sz="2000" dirty="0">
                <a:latin typeface="Times New Roman" panose="02020603050405020304" pitchFamily="18" charset="0"/>
                <a:cs typeface="Times New Roman" panose="02020603050405020304" pitchFamily="18" charset="0"/>
              </a:rPr>
              <a:t>BestBuy can improve by including external weblinks that assist the user of the website.</a:t>
            </a:r>
          </a:p>
        </p:txBody>
      </p:sp>
    </p:spTree>
    <p:extLst>
      <p:ext uri="{BB962C8B-B14F-4D97-AF65-F5344CB8AC3E}">
        <p14:creationId xmlns:p14="http://schemas.microsoft.com/office/powerpoint/2010/main" val="3697185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24A9F-4EBF-4161-85CD-39F91DC1B132}"/>
              </a:ext>
            </a:extLst>
          </p:cNvPr>
          <p:cNvSpPr>
            <a:spLocks noGrp="1"/>
          </p:cNvSpPr>
          <p:nvPr>
            <p:ph type="title"/>
          </p:nvPr>
        </p:nvSpPr>
        <p:spPr>
          <a:xfrm>
            <a:off x="677334" y="609600"/>
            <a:ext cx="8596668" cy="665018"/>
          </a:xfrm>
        </p:spPr>
        <p:txBody>
          <a:bodyPr/>
          <a:lstStyle/>
          <a:p>
            <a:r>
              <a:rPr lang="en-US" dirty="0"/>
              <a:t>Place</a:t>
            </a:r>
          </a:p>
        </p:txBody>
      </p:sp>
      <p:sp>
        <p:nvSpPr>
          <p:cNvPr id="3" name="Content Placeholder 2">
            <a:extLst>
              <a:ext uri="{FF2B5EF4-FFF2-40B4-BE49-F238E27FC236}">
                <a16:creationId xmlns:a16="http://schemas.microsoft.com/office/drawing/2014/main" id="{3098ED2C-A521-4A31-8015-5998FAC2C2B2}"/>
              </a:ext>
            </a:extLst>
          </p:cNvPr>
          <p:cNvSpPr>
            <a:spLocks noGrp="1"/>
          </p:cNvSpPr>
          <p:nvPr>
            <p:ph idx="1"/>
          </p:nvPr>
        </p:nvSpPr>
        <p:spPr>
          <a:xfrm>
            <a:off x="677334" y="1274619"/>
            <a:ext cx="8596668" cy="4766744"/>
          </a:xfrm>
        </p:spPr>
        <p:txBody>
          <a:bodyPr>
            <a:normAutofit lnSpcReduction="10000"/>
          </a:bodyPr>
          <a:lstStyle/>
          <a:p>
            <a:r>
              <a:rPr lang="en-US" sz="2000" dirty="0">
                <a:latin typeface="Times New Roman" panose="02020603050405020304" pitchFamily="18" charset="0"/>
                <a:cs typeface="Times New Roman" panose="02020603050405020304" pitchFamily="18" charset="0"/>
              </a:rPr>
              <a:t>The market scope for Apple shop is the United Sates of America, Canada and the United Kingdom.</a:t>
            </a:r>
          </a:p>
          <a:p>
            <a:r>
              <a:rPr lang="en-US" sz="2000" dirty="0">
                <a:latin typeface="Times New Roman" panose="02020603050405020304" pitchFamily="18" charset="0"/>
                <a:cs typeface="Times New Roman" panose="02020603050405020304" pitchFamily="18" charset="0"/>
              </a:rPr>
              <a:t>Apple should expand market scope to other continents such as Asia and Africa instead of service US, Canada and UK only.</a:t>
            </a:r>
          </a:p>
          <a:p>
            <a:r>
              <a:rPr lang="en-US" sz="2000" dirty="0">
                <a:latin typeface="Times New Roman" panose="02020603050405020304" pitchFamily="18" charset="0"/>
                <a:cs typeface="Times New Roman" panose="02020603050405020304" pitchFamily="18" charset="0"/>
              </a:rPr>
              <a:t>BestBuy market scope includes, North America, South America, Europe and Africa.</a:t>
            </a:r>
          </a:p>
          <a:p>
            <a:r>
              <a:rPr lang="en-US" sz="2000" dirty="0">
                <a:latin typeface="Times New Roman" panose="02020603050405020304" pitchFamily="18" charset="0"/>
                <a:cs typeface="Times New Roman" panose="02020603050405020304" pitchFamily="18" charset="0"/>
              </a:rPr>
              <a:t>Apple shop delivers directly to the buyer</a:t>
            </a:r>
          </a:p>
          <a:p>
            <a:r>
              <a:rPr lang="en-US" sz="2000" dirty="0">
                <a:latin typeface="Times New Roman" panose="02020603050405020304" pitchFamily="18" charset="0"/>
                <a:cs typeface="Times New Roman" panose="02020603050405020304" pitchFamily="18" charset="0"/>
              </a:rPr>
              <a:t>BestBuy delivers via intermediaries through a supply chain.</a:t>
            </a:r>
          </a:p>
          <a:p>
            <a:r>
              <a:rPr lang="en-US" sz="2000" dirty="0">
                <a:latin typeface="Times New Roman" panose="02020603050405020304" pitchFamily="18" charset="0"/>
                <a:cs typeface="Times New Roman" panose="02020603050405020304" pitchFamily="18" charset="0"/>
              </a:rPr>
              <a:t>Customer care effectiveness is evidenced by the onsite reviews of previous customers.</a:t>
            </a:r>
          </a:p>
          <a:p>
            <a:r>
              <a:rPr lang="en-US" sz="2000" dirty="0">
                <a:latin typeface="Times New Roman" panose="02020603050405020304" pitchFamily="18" charset="0"/>
                <a:cs typeface="Times New Roman" panose="02020603050405020304" pitchFamily="18" charset="0"/>
              </a:rPr>
              <a:t>Responses of the customer care to the reviews are the evidence of the relationship between customer care and the buyers on both Apple shop website and BestBuy website.</a:t>
            </a:r>
          </a:p>
        </p:txBody>
      </p:sp>
    </p:spTree>
    <p:extLst>
      <p:ext uri="{BB962C8B-B14F-4D97-AF65-F5344CB8AC3E}">
        <p14:creationId xmlns:p14="http://schemas.microsoft.com/office/powerpoint/2010/main" val="4140655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D6AFA-2A09-40C8-84AB-26AF2AC842F0}"/>
              </a:ext>
            </a:extLst>
          </p:cNvPr>
          <p:cNvSpPr>
            <a:spLocks noGrp="1"/>
          </p:cNvSpPr>
          <p:nvPr>
            <p:ph type="title"/>
          </p:nvPr>
        </p:nvSpPr>
        <p:spPr>
          <a:xfrm>
            <a:off x="677334" y="609600"/>
            <a:ext cx="8596668" cy="762000"/>
          </a:xfrm>
        </p:spPr>
        <p:txBody>
          <a:bodyPr/>
          <a:lstStyle/>
          <a:p>
            <a:r>
              <a:rPr lang="en-US" dirty="0"/>
              <a:t>Place</a:t>
            </a:r>
          </a:p>
        </p:txBody>
      </p:sp>
      <p:sp>
        <p:nvSpPr>
          <p:cNvPr id="3" name="Content Placeholder 2">
            <a:extLst>
              <a:ext uri="{FF2B5EF4-FFF2-40B4-BE49-F238E27FC236}">
                <a16:creationId xmlns:a16="http://schemas.microsoft.com/office/drawing/2014/main" id="{D2912C8B-BB5E-438E-B749-B6EC7ADD6420}"/>
              </a:ext>
            </a:extLst>
          </p:cNvPr>
          <p:cNvSpPr>
            <a:spLocks noGrp="1"/>
          </p:cNvSpPr>
          <p:nvPr>
            <p:ph idx="1"/>
          </p:nvPr>
        </p:nvSpPr>
        <p:spPr>
          <a:xfrm>
            <a:off x="677334" y="1371601"/>
            <a:ext cx="8596668" cy="4876800"/>
          </a:xfrm>
        </p:spPr>
        <p:txBody>
          <a:bodyPr>
            <a:noAutofit/>
          </a:bodyPr>
          <a:lstStyle/>
          <a:p>
            <a:r>
              <a:rPr lang="en-US" sz="2000" dirty="0">
                <a:latin typeface="Times New Roman" panose="02020603050405020304" pitchFamily="18" charset="0"/>
                <a:cs typeface="Times New Roman" panose="02020603050405020304" pitchFamily="18" charset="0"/>
              </a:rPr>
              <a:t>Apple shop has email and phone communication</a:t>
            </a:r>
          </a:p>
          <a:p>
            <a:r>
              <a:rPr lang="en-US" sz="2000" dirty="0">
                <a:latin typeface="Times New Roman" panose="02020603050405020304" pitchFamily="18" charset="0"/>
                <a:cs typeface="Times New Roman" panose="02020603050405020304" pitchFamily="18" charset="0"/>
              </a:rPr>
              <a:t>BestBuy too has phone and email communication channels.</a:t>
            </a:r>
          </a:p>
          <a:p>
            <a:r>
              <a:rPr lang="en-US" sz="2000" dirty="0">
                <a:latin typeface="Times New Roman" panose="02020603050405020304" pitchFamily="18" charset="0"/>
                <a:cs typeface="Times New Roman" panose="02020603050405020304" pitchFamily="18" charset="0"/>
              </a:rPr>
              <a:t>Emails are responded to within less than 1 hours on both websites.</a:t>
            </a:r>
          </a:p>
          <a:p>
            <a:r>
              <a:rPr lang="en-US" sz="2000" dirty="0">
                <a:latin typeface="Times New Roman" panose="02020603050405020304" pitchFamily="18" charset="0"/>
                <a:cs typeface="Times New Roman" panose="02020603050405020304" pitchFamily="18" charset="0"/>
              </a:rPr>
              <a:t>The customer contact center operates 24/7.</a:t>
            </a:r>
          </a:p>
          <a:p>
            <a:r>
              <a:rPr lang="en-US" sz="2000" dirty="0">
                <a:latin typeface="Times New Roman" panose="02020603050405020304" pitchFamily="18" charset="0"/>
                <a:cs typeface="Times New Roman" panose="02020603050405020304" pitchFamily="18" charset="0"/>
              </a:rPr>
              <a:t>There is easy access to menus and home page from some screes except the checkout pages.</a:t>
            </a:r>
          </a:p>
          <a:p>
            <a:r>
              <a:rPr lang="en-US" sz="2000" dirty="0">
                <a:latin typeface="Times New Roman" panose="02020603050405020304" pitchFamily="18" charset="0"/>
                <a:cs typeface="Times New Roman" panose="02020603050405020304" pitchFamily="18" charset="0"/>
              </a:rPr>
              <a:t>Buttons and navigation keys are clearly visible on the website.</a:t>
            </a:r>
          </a:p>
          <a:p>
            <a:r>
              <a:rPr lang="en-US" sz="2000" dirty="0">
                <a:latin typeface="Times New Roman" panose="02020603050405020304" pitchFamily="18" charset="0"/>
                <a:cs typeface="Times New Roman" panose="02020603050405020304" pitchFamily="18" charset="0"/>
              </a:rPr>
              <a:t>There is a chronological flow of the buying process</a:t>
            </a:r>
          </a:p>
          <a:p>
            <a:r>
              <a:rPr lang="en-US" sz="2000" dirty="0">
                <a:latin typeface="Times New Roman" panose="02020603050405020304" pitchFamily="18" charset="0"/>
                <a:cs typeface="Times New Roman" panose="02020603050405020304" pitchFamily="18" charset="0"/>
              </a:rPr>
              <a:t>The process flows from selecting the Apple watch, checking out and filling in contact information and delivery options and finally the payment.</a:t>
            </a:r>
          </a:p>
          <a:p>
            <a:r>
              <a:rPr lang="en-US" sz="2000" dirty="0">
                <a:latin typeface="Times New Roman" panose="02020603050405020304" pitchFamily="18" charset="0"/>
                <a:cs typeface="Times New Roman" panose="02020603050405020304" pitchFamily="18" charset="0"/>
              </a:rPr>
              <a:t>For Apple shop, external weblinks to videos assist the user to decide on the product.</a:t>
            </a:r>
          </a:p>
        </p:txBody>
      </p:sp>
    </p:spTree>
    <p:extLst>
      <p:ext uri="{BB962C8B-B14F-4D97-AF65-F5344CB8AC3E}">
        <p14:creationId xmlns:p14="http://schemas.microsoft.com/office/powerpoint/2010/main" val="145835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96F5-AA86-4937-AE2E-74D2EA6BB4C5}"/>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E-Competitor Improvement Recommendations-Apple Shop</a:t>
            </a:r>
          </a:p>
        </p:txBody>
      </p:sp>
      <p:sp>
        <p:nvSpPr>
          <p:cNvPr id="3" name="Content Placeholder 2">
            <a:extLst>
              <a:ext uri="{FF2B5EF4-FFF2-40B4-BE49-F238E27FC236}">
                <a16:creationId xmlns:a16="http://schemas.microsoft.com/office/drawing/2014/main" id="{ADF16CFB-4E39-418D-8BF9-306628AC2371}"/>
              </a:ext>
            </a:extLst>
          </p:cNvPr>
          <p:cNvSpPr>
            <a:spLocks noGrp="1"/>
          </p:cNvSpPr>
          <p:nvPr>
            <p:ph idx="1"/>
          </p:nvPr>
        </p:nvSpPr>
        <p:spPr>
          <a:xfrm>
            <a:off x="677334" y="1930401"/>
            <a:ext cx="8596668" cy="4110962"/>
          </a:xfrm>
        </p:spPr>
        <p:txBody>
          <a:bodyPr/>
          <a:lstStyle/>
          <a:p>
            <a:r>
              <a:rPr lang="en-US" dirty="0"/>
              <a:t>Apple shop website can improve its competitiveness by expanding the market scope.</a:t>
            </a:r>
          </a:p>
          <a:p>
            <a:r>
              <a:rPr lang="en-US" dirty="0"/>
              <a:t>Should expand to other countries and regions.</a:t>
            </a:r>
          </a:p>
          <a:p>
            <a:r>
              <a:rPr lang="en-US" dirty="0"/>
              <a:t>Should adopt more payment options to enable buyers to buy in local currencies in their countries.</a:t>
            </a:r>
          </a:p>
          <a:p>
            <a:r>
              <a:rPr lang="en-US" dirty="0"/>
              <a:t>Apple shop should have onsite videos illustrating the use of products displayed on the website</a:t>
            </a:r>
          </a:p>
          <a:p>
            <a:r>
              <a:rPr lang="en-US" dirty="0"/>
              <a:t>Enhancements can also be done by having different graphic </a:t>
            </a:r>
            <a:r>
              <a:rPr lang="en-US" dirty="0" err="1"/>
              <a:t>colours</a:t>
            </a:r>
            <a:r>
              <a:rPr lang="en-US" dirty="0"/>
              <a:t> for various screens </a:t>
            </a:r>
            <a:r>
              <a:rPr lang="en-US" dirty="0" err="1"/>
              <a:t>e.g</a:t>
            </a:r>
            <a:r>
              <a:rPr lang="en-US" dirty="0"/>
              <a:t>, different </a:t>
            </a:r>
            <a:r>
              <a:rPr lang="en-US" dirty="0" err="1"/>
              <a:t>colour</a:t>
            </a:r>
            <a:r>
              <a:rPr lang="en-US" dirty="0"/>
              <a:t> for the bag, payment page and selection page.</a:t>
            </a:r>
          </a:p>
        </p:txBody>
      </p:sp>
    </p:spTree>
    <p:extLst>
      <p:ext uri="{BB962C8B-B14F-4D97-AF65-F5344CB8AC3E}">
        <p14:creationId xmlns:p14="http://schemas.microsoft.com/office/powerpoint/2010/main" val="4042927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A2318-B2EA-4995-B53F-5FD260090C8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E-Competitor Improvement Recommendations-BestBuy</a:t>
            </a:r>
            <a:endParaRPr lang="en-US" dirty="0"/>
          </a:p>
        </p:txBody>
      </p:sp>
      <p:sp>
        <p:nvSpPr>
          <p:cNvPr id="3" name="Content Placeholder 2">
            <a:extLst>
              <a:ext uri="{FF2B5EF4-FFF2-40B4-BE49-F238E27FC236}">
                <a16:creationId xmlns:a16="http://schemas.microsoft.com/office/drawing/2014/main" id="{FEF313BE-E088-453F-9B01-347FECA33359}"/>
              </a:ext>
            </a:extLst>
          </p:cNvPr>
          <p:cNvSpPr>
            <a:spLocks noGrp="1"/>
          </p:cNvSpPr>
          <p:nvPr>
            <p:ph idx="1"/>
          </p:nvPr>
        </p:nvSpPr>
        <p:spPr/>
        <p:txBody>
          <a:bodyPr/>
          <a:lstStyle/>
          <a:p>
            <a:r>
              <a:rPr lang="en-US" dirty="0"/>
              <a:t>Reviews with live conversations between customer care and customers should be made available on the website.</a:t>
            </a:r>
          </a:p>
          <a:p>
            <a:r>
              <a:rPr lang="en-US" dirty="0"/>
              <a:t>Enhancements can be done by improving </a:t>
            </a:r>
            <a:r>
              <a:rPr lang="en-US" dirty="0" err="1"/>
              <a:t>colours</a:t>
            </a:r>
            <a:r>
              <a:rPr lang="en-US" dirty="0"/>
              <a:t> for various screens o the website.</a:t>
            </a:r>
          </a:p>
        </p:txBody>
      </p:sp>
    </p:spTree>
    <p:extLst>
      <p:ext uri="{BB962C8B-B14F-4D97-AF65-F5344CB8AC3E}">
        <p14:creationId xmlns:p14="http://schemas.microsoft.com/office/powerpoint/2010/main" val="2133401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61CC1-4980-4FCA-A53F-039F53F77C7E}"/>
              </a:ext>
            </a:extLst>
          </p:cNvPr>
          <p:cNvSpPr>
            <a:spLocks noGrp="1"/>
          </p:cNvSpPr>
          <p:nvPr>
            <p:ph type="title"/>
          </p:nvPr>
        </p:nvSpPr>
        <p:spPr>
          <a:xfrm>
            <a:off x="677334" y="290946"/>
            <a:ext cx="8596668" cy="525692"/>
          </a:xfrm>
        </p:spPr>
        <p:txBody>
          <a:bodyPr>
            <a:normAutofit fontScale="90000"/>
          </a:bodyPr>
          <a:lstStyle/>
          <a:p>
            <a:pPr algn="ctr"/>
            <a:r>
              <a:rPr lang="en-US" b="1" u="sng"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0496A4E1-2D6E-4BA3-B483-CF258D14B9CA}"/>
              </a:ext>
            </a:extLst>
          </p:cNvPr>
          <p:cNvSpPr>
            <a:spLocks noGrp="1"/>
          </p:cNvSpPr>
          <p:nvPr>
            <p:ph idx="1"/>
          </p:nvPr>
        </p:nvSpPr>
        <p:spPr>
          <a:xfrm>
            <a:off x="677333" y="816638"/>
            <a:ext cx="9311793" cy="6041361"/>
          </a:xfrm>
        </p:spPr>
        <p:txBody>
          <a:bodyPr>
            <a:noAutofit/>
          </a:bodyPr>
          <a:lstStyle/>
          <a:p>
            <a:r>
              <a:rPr lang="en-US" sz="2000" dirty="0">
                <a:latin typeface="Times New Roman" panose="02020603050405020304" pitchFamily="18" charset="0"/>
                <a:cs typeface="Times New Roman" panose="02020603050405020304" pitchFamily="18" charset="0"/>
              </a:rPr>
              <a:t>Apple Shop Website (2019).</a:t>
            </a: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Apple </a:t>
            </a:r>
            <a:r>
              <a:rPr lang="en-US" sz="2000" dirty="0" err="1">
                <a:latin typeface="Times New Roman" panose="02020603050405020304" pitchFamily="18" charset="0"/>
                <a:cs typeface="Times New Roman" panose="02020603050405020304" pitchFamily="18" charset="0"/>
              </a:rPr>
              <a:t>WatchSpace</a:t>
            </a:r>
            <a:r>
              <a:rPr lang="en-US" sz="2000" dirty="0">
                <a:latin typeface="Times New Roman" panose="02020603050405020304" pitchFamily="18" charset="0"/>
                <a:cs typeface="Times New Roman" panose="02020603050405020304" pitchFamily="18" charset="0"/>
              </a:rPr>
              <a:t> Gray Aluminum Case with Black Sport Band. Retrieved 5</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August 2019 from </a:t>
            </a:r>
            <a:r>
              <a:rPr lang="en-US" sz="2000" dirty="0">
                <a:latin typeface="Times New Roman" panose="02020603050405020304" pitchFamily="18" charset="0"/>
                <a:cs typeface="Times New Roman" panose="02020603050405020304" pitchFamily="18" charset="0"/>
                <a:hlinkClick r:id="rId2"/>
              </a:rPr>
              <a:t>https://www.apple.com/shop/buy-watch/apple-watch/40mm-gps-space-gray-aluminum-black-sport-band</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BestBuy Website (2019). Apple - Apple Watch Series 4 (GPS) 40mm Space Gray Aluminum Case with Black Sport Band - Space Gray Aluminum. Retrieved 5</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August 2019 from </a:t>
            </a:r>
            <a:r>
              <a:rPr lang="en-US" sz="2000" dirty="0">
                <a:latin typeface="Times New Roman" panose="02020603050405020304" pitchFamily="18" charset="0"/>
                <a:cs typeface="Times New Roman" panose="02020603050405020304" pitchFamily="18" charset="0"/>
                <a:hlinkClick r:id="rId3"/>
              </a:rPr>
              <a:t>https://www.bestbuy.com/site/apple-apple-watch-series-4-gps-40mm-space-gray-aluminum-case-with-black-sport-band-space-gray-aluminum/5544700.p?skuId=5544700</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Brownlee, M. (2018). Apple Watch Series 4 Review: It's About Time!. Accessed August 5, 2019 from </a:t>
            </a:r>
            <a:r>
              <a:rPr lang="en-US" sz="2000" dirty="0">
                <a:latin typeface="Times New Roman" panose="02020603050405020304" pitchFamily="18" charset="0"/>
                <a:cs typeface="Times New Roman" panose="02020603050405020304" pitchFamily="18" charset="0"/>
                <a:hlinkClick r:id="rId4"/>
              </a:rPr>
              <a:t>https://www.youtube.com/watch?v=naIaW4pk_-o</a:t>
            </a:r>
            <a:endParaRPr lang="en-US" sz="2000" dirty="0">
              <a:latin typeface="Times New Roman" panose="02020603050405020304" pitchFamily="18" charset="0"/>
              <a:cs typeface="Times New Roman" panose="02020603050405020304" pitchFamily="18" charset="0"/>
            </a:endParaRPr>
          </a:p>
          <a:p>
            <a:r>
              <a:rPr lang="en-US" sz="2000" dirty="0" err="1">
                <a:latin typeface="Times New Roman" panose="02020603050405020304" pitchFamily="18" charset="0"/>
                <a:cs typeface="Times New Roman" panose="02020603050405020304" pitchFamily="18" charset="0"/>
              </a:rPr>
              <a:t>Wochit</a:t>
            </a:r>
            <a:r>
              <a:rPr lang="en-US" sz="2000" dirty="0">
                <a:latin typeface="Times New Roman" panose="02020603050405020304" pitchFamily="18" charset="0"/>
                <a:cs typeface="Times New Roman" panose="02020603050405020304" pitchFamily="18" charset="0"/>
              </a:rPr>
              <a:t> Tech (2019). Best Buy Discounts Apple Watch Series 4. Accessed on August 5, 2019 at </a:t>
            </a:r>
            <a:r>
              <a:rPr lang="en-US" sz="2000" dirty="0">
                <a:latin typeface="Times New Roman" panose="02020603050405020304" pitchFamily="18" charset="0"/>
                <a:cs typeface="Times New Roman" panose="02020603050405020304" pitchFamily="18" charset="0"/>
                <a:hlinkClick r:id="rId5"/>
              </a:rPr>
              <a:t>https://www.youtube.com/watch?v=k8KaNtViCqg</a:t>
            </a:r>
            <a:endParaRPr lang="en-US" sz="2000" dirty="0">
              <a:latin typeface="Times New Roman" panose="02020603050405020304" pitchFamily="18" charset="0"/>
              <a:cs typeface="Times New Roman" panose="02020603050405020304" pitchFamily="18" charset="0"/>
            </a:endParaRPr>
          </a:p>
          <a:p>
            <a:r>
              <a:rPr lang="en-US" sz="2000" dirty="0" err="1">
                <a:latin typeface="Times New Roman" panose="02020603050405020304" pitchFamily="18" charset="0"/>
                <a:cs typeface="Times New Roman" panose="02020603050405020304" pitchFamily="18" charset="0"/>
              </a:rPr>
              <a:t>Bakir</a:t>
            </a:r>
            <a:r>
              <a:rPr lang="en-US" sz="2000" dirty="0">
                <a:latin typeface="Times New Roman" panose="02020603050405020304" pitchFamily="18" charset="0"/>
                <a:cs typeface="Times New Roman" panose="02020603050405020304" pitchFamily="18" charset="0"/>
              </a:rPr>
              <a:t>, A., </a:t>
            </a:r>
            <a:r>
              <a:rPr lang="en-US" sz="2000" dirty="0" err="1">
                <a:latin typeface="Times New Roman" panose="02020603050405020304" pitchFamily="18" charset="0"/>
                <a:cs typeface="Times New Roman" panose="02020603050405020304" pitchFamily="18" charset="0"/>
              </a:rPr>
              <a:t>Chesler</a:t>
            </a:r>
            <a:r>
              <a:rPr lang="en-US" sz="2000" dirty="0">
                <a:latin typeface="Times New Roman" panose="02020603050405020304" pitchFamily="18" charset="0"/>
                <a:cs typeface="Times New Roman" panose="02020603050405020304" pitchFamily="18" charset="0"/>
              </a:rPr>
              <a:t>, G., &amp; de la </a:t>
            </a:r>
            <a:r>
              <a:rPr lang="en-US" sz="2000" dirty="0" err="1">
                <a:latin typeface="Times New Roman" panose="02020603050405020304" pitchFamily="18" charset="0"/>
                <a:cs typeface="Times New Roman" panose="02020603050405020304" pitchFamily="18" charset="0"/>
              </a:rPr>
              <a:t>Torriente</a:t>
            </a:r>
            <a:r>
              <a:rPr lang="en-US" sz="2000" dirty="0">
                <a:latin typeface="Times New Roman" panose="02020603050405020304" pitchFamily="18" charset="0"/>
                <a:cs typeface="Times New Roman" panose="02020603050405020304" pitchFamily="18" charset="0"/>
              </a:rPr>
              <a:t>, M. (2016). Using Apple Pay to Accept Payments. In </a:t>
            </a:r>
            <a:r>
              <a:rPr lang="en-US" sz="2000" i="1" dirty="0">
                <a:latin typeface="Times New Roman" panose="02020603050405020304" pitchFamily="18" charset="0"/>
                <a:cs typeface="Times New Roman" panose="02020603050405020304" pitchFamily="18" charset="0"/>
              </a:rPr>
              <a:t>Program the Internet of Things with Swift for iOS</a:t>
            </a:r>
            <a:r>
              <a:rPr lang="en-US" sz="2000" dirty="0">
                <a:latin typeface="Times New Roman" panose="02020603050405020304" pitchFamily="18" charset="0"/>
                <a:cs typeface="Times New Roman" panose="02020603050405020304" pitchFamily="18" charset="0"/>
              </a:rPr>
              <a:t> (pp. 457-484). </a:t>
            </a:r>
            <a:r>
              <a:rPr lang="en-US" sz="2000" dirty="0" err="1">
                <a:latin typeface="Times New Roman" panose="02020603050405020304" pitchFamily="18" charset="0"/>
                <a:cs typeface="Times New Roman" panose="02020603050405020304" pitchFamily="18" charset="0"/>
              </a:rPr>
              <a:t>Apress</a:t>
            </a:r>
            <a:r>
              <a:rPr lang="en-US" sz="2000" dirty="0">
                <a:latin typeface="Times New Roman" panose="02020603050405020304" pitchFamily="18" charset="0"/>
                <a:cs typeface="Times New Roman" panose="02020603050405020304" pitchFamily="18" charset="0"/>
              </a:rPr>
              <a:t>, Berkeley, CA.</a:t>
            </a:r>
          </a:p>
          <a:p>
            <a:r>
              <a:rPr lang="en-US" sz="2000" dirty="0">
                <a:latin typeface="Times New Roman" panose="02020603050405020304" pitchFamily="18" charset="0"/>
                <a:cs typeface="Times New Roman" panose="02020603050405020304" pitchFamily="18" charset="0"/>
              </a:rPr>
              <a:t>Robson, R. (2019). Who should pay for reviewing the ECGs from the Apple Watch 4 series?. </a:t>
            </a:r>
            <a:r>
              <a:rPr lang="en-US" sz="2000" i="1" dirty="0">
                <a:latin typeface="Times New Roman" panose="02020603050405020304" pitchFamily="18" charset="0"/>
                <a:cs typeface="Times New Roman" panose="02020603050405020304" pitchFamily="18" charset="0"/>
              </a:rPr>
              <a:t>British Journal of General Practice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69</a:t>
            </a:r>
            <a:r>
              <a:rPr lang="en-US" sz="2000" dirty="0">
                <a:latin typeface="Times New Roman" panose="02020603050405020304" pitchFamily="18" charset="0"/>
                <a:cs typeface="Times New Roman" panose="02020603050405020304" pitchFamily="18" charset="0"/>
              </a:rPr>
              <a:t>(684), 333-333.</a:t>
            </a:r>
          </a:p>
        </p:txBody>
      </p:sp>
    </p:spTree>
    <p:extLst>
      <p:ext uri="{BB962C8B-B14F-4D97-AF65-F5344CB8AC3E}">
        <p14:creationId xmlns:p14="http://schemas.microsoft.com/office/powerpoint/2010/main" val="236852186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215</TotalTime>
  <Words>2206</Words>
  <Application>Microsoft Office PowerPoint</Application>
  <PresentationFormat>Widescreen</PresentationFormat>
  <Paragraphs>140</Paragraphs>
  <Slides>18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Times New Roman</vt:lpstr>
      <vt:lpstr>Trebuchet MS</vt:lpstr>
      <vt:lpstr>Wingdings 3</vt:lpstr>
      <vt:lpstr>Facet</vt:lpstr>
      <vt:lpstr>E-MARKETING COMPETITIVE ANALYSIS ON APPLE WATCH </vt:lpstr>
      <vt:lpstr>Executive Summary</vt:lpstr>
      <vt:lpstr>Product</vt:lpstr>
      <vt:lpstr>Product</vt:lpstr>
      <vt:lpstr>Product</vt:lpstr>
      <vt:lpstr>Product</vt:lpstr>
      <vt:lpstr>Price/Cost</vt:lpstr>
      <vt:lpstr>Price/Cost</vt:lpstr>
      <vt:lpstr>Price</vt:lpstr>
      <vt:lpstr>Product</vt:lpstr>
      <vt:lpstr>Promotion/Communication</vt:lpstr>
      <vt:lpstr>Promotion</vt:lpstr>
      <vt:lpstr>Promotion</vt:lpstr>
      <vt:lpstr>Place</vt:lpstr>
      <vt:lpstr>Place</vt:lpstr>
      <vt:lpstr>E-Competitor Improvement Recommendations-Apple Shop</vt:lpstr>
      <vt:lpstr>E-Competitor Improvement Recommendations-BestBuy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E-MARKETING COMPETITIVE ANALYSIS ON APPLE WATCH </dc:title>
  <dc:creator>ANTONY OUMA</dc:creator>
  <cp:lastModifiedBy>ANTONY OUMA</cp:lastModifiedBy>
  <cp:revision>97</cp:revision>
  <dcterms:created xsi:type="dcterms:W3CDTF">2019-08-05T21:26:54Z</dcterms:created>
  <dcterms:modified xsi:type="dcterms:W3CDTF">2019-08-06T01:02:03Z</dcterms:modified>
</cp:coreProperties>
</file>